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7"/>
  </p:notesMasterIdLst>
  <p:sldIdLst>
    <p:sldId id="256" r:id="rId6"/>
    <p:sldId id="258" r:id="rId7"/>
    <p:sldId id="259" r:id="rId8"/>
    <p:sldId id="260" r:id="rId9"/>
    <p:sldId id="262" r:id="rId10"/>
    <p:sldId id="264" r:id="rId11"/>
    <p:sldId id="263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515E"/>
    <a:srgbClr val="E4B5E9"/>
    <a:srgbClr val="D180DA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13" autoAdjust="0"/>
    <p:restoredTop sz="90929"/>
  </p:normalViewPr>
  <p:slideViewPr>
    <p:cSldViewPr>
      <p:cViewPr varScale="1">
        <p:scale>
          <a:sx n="83" d="100"/>
          <a:sy n="83" d="100"/>
        </p:scale>
        <p:origin x="-19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912E11-915F-4C06-9216-355FCDA35075}" type="doc">
      <dgm:prSet loTypeId="urn:microsoft.com/office/officeart/2005/8/layout/list1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DA64BFF-F28E-4E58-B66E-A5DCCF9546A7}">
      <dgm:prSet phldrT="[Texto]" custT="1"/>
      <dgm:spPr>
        <a:solidFill>
          <a:srgbClr val="7030A0"/>
        </a:solidFill>
      </dgm:spPr>
      <dgm:t>
        <a:bodyPr/>
        <a:lstStyle/>
        <a:p>
          <a:r>
            <a:rPr lang="es-ES_tradnl" altLang="es-ES" sz="1400" b="1" dirty="0" smtClean="0">
              <a:latin typeface="Calibri" panose="020F0502020204030204" pitchFamily="34" charset="0"/>
            </a:rPr>
            <a:t>Las políticas de conciliación como elemento de calidad en la gestión</a:t>
          </a:r>
          <a:endParaRPr lang="es-ES" sz="1400" dirty="0"/>
        </a:p>
      </dgm:t>
    </dgm:pt>
    <dgm:pt modelId="{F7446800-E4DF-4885-9C43-7C9D82477F9D}" type="parTrans" cxnId="{419F73B7-EC17-4203-A670-5409149486A5}">
      <dgm:prSet/>
      <dgm:spPr/>
      <dgm:t>
        <a:bodyPr/>
        <a:lstStyle/>
        <a:p>
          <a:endParaRPr lang="es-ES" sz="1400"/>
        </a:p>
      </dgm:t>
    </dgm:pt>
    <dgm:pt modelId="{384EDF81-14CD-493B-BE1E-BA7BAF346FCB}" type="sibTrans" cxnId="{419F73B7-EC17-4203-A670-5409149486A5}">
      <dgm:prSet/>
      <dgm:spPr/>
      <dgm:t>
        <a:bodyPr/>
        <a:lstStyle/>
        <a:p>
          <a:endParaRPr lang="es-ES" sz="1400"/>
        </a:p>
      </dgm:t>
    </dgm:pt>
    <dgm:pt modelId="{8F6A1F05-9B29-41B6-A211-6115422C5E2F}">
      <dgm:prSet custT="1"/>
      <dgm:spPr>
        <a:solidFill>
          <a:schemeClr val="accent2"/>
        </a:solidFill>
      </dgm:spPr>
      <dgm:t>
        <a:bodyPr/>
        <a:lstStyle/>
        <a:p>
          <a:r>
            <a:rPr lang="es-ES_tradnl" altLang="es-ES" sz="1400" b="1" dirty="0" smtClean="0">
              <a:latin typeface="Calibri" panose="020F0502020204030204" pitchFamily="34" charset="0"/>
            </a:rPr>
            <a:t>Necesario incluir las medidas de conciliación dentro de una política global</a:t>
          </a:r>
          <a:endParaRPr lang="es-ES_tradnl" altLang="es-ES" sz="1400" b="1" dirty="0">
            <a:latin typeface="Calibri" panose="020F0502020204030204" pitchFamily="34" charset="0"/>
          </a:endParaRPr>
        </a:p>
      </dgm:t>
    </dgm:pt>
    <dgm:pt modelId="{0A188C97-F4B7-400B-AA98-909642E30721}" type="parTrans" cxnId="{DAAF9E6A-CE03-4A51-BBE4-09CF43E50586}">
      <dgm:prSet/>
      <dgm:spPr/>
      <dgm:t>
        <a:bodyPr/>
        <a:lstStyle/>
        <a:p>
          <a:endParaRPr lang="es-ES" sz="1400"/>
        </a:p>
      </dgm:t>
    </dgm:pt>
    <dgm:pt modelId="{C2DFD2BF-6C4B-4FAB-A4EF-F001EAE156F4}" type="sibTrans" cxnId="{DAAF9E6A-CE03-4A51-BBE4-09CF43E50586}">
      <dgm:prSet/>
      <dgm:spPr/>
      <dgm:t>
        <a:bodyPr/>
        <a:lstStyle/>
        <a:p>
          <a:endParaRPr lang="es-ES" sz="1400"/>
        </a:p>
      </dgm:t>
    </dgm:pt>
    <dgm:pt modelId="{9FA6D4C9-6DC5-4C72-9FD2-CAC023736F21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ES_tradnl" altLang="es-ES" sz="1400" b="1" dirty="0" smtClean="0">
              <a:solidFill>
                <a:schemeClr val="bg1"/>
              </a:solidFill>
              <a:latin typeface="Calibri" panose="020F0502020204030204" pitchFamily="34" charset="0"/>
            </a:rPr>
            <a:t>Innovación, </a:t>
          </a:r>
          <a:r>
            <a:rPr lang="es-ES_tradnl" altLang="es-ES" sz="1400" dirty="0" smtClean="0">
              <a:solidFill>
                <a:schemeClr val="bg1"/>
              </a:solidFill>
              <a:latin typeface="Calibri" panose="020F0502020204030204" pitchFamily="34" charset="0"/>
            </a:rPr>
            <a:t>nuevas fórmulas, </a:t>
          </a:r>
          <a:r>
            <a:rPr lang="es-ES_tradnl" altLang="es-ES" sz="1400" b="1" dirty="0" smtClean="0">
              <a:solidFill>
                <a:schemeClr val="bg1"/>
              </a:solidFill>
              <a:latin typeface="Calibri" panose="020F0502020204030204" pitchFamily="34" charset="0"/>
            </a:rPr>
            <a:t>cambio de paradigma: Hacia Organizaciones habitables</a:t>
          </a:r>
        </a:p>
      </dgm:t>
    </dgm:pt>
    <dgm:pt modelId="{C4606B59-B056-4DE3-85E0-B4F5BC976A2A}" type="parTrans" cxnId="{60BAA0BA-68A9-4B6D-B7A1-19EE8F424A84}">
      <dgm:prSet/>
      <dgm:spPr/>
      <dgm:t>
        <a:bodyPr/>
        <a:lstStyle/>
        <a:p>
          <a:endParaRPr lang="es-ES" sz="1400"/>
        </a:p>
      </dgm:t>
    </dgm:pt>
    <dgm:pt modelId="{C6EB0C34-4F54-4AE0-B545-2A59E4D01019}" type="sibTrans" cxnId="{60BAA0BA-68A9-4B6D-B7A1-19EE8F424A84}">
      <dgm:prSet/>
      <dgm:spPr/>
      <dgm:t>
        <a:bodyPr/>
        <a:lstStyle/>
        <a:p>
          <a:endParaRPr lang="es-ES" sz="1400"/>
        </a:p>
      </dgm:t>
    </dgm:pt>
    <dgm:pt modelId="{C9769621-16A8-4289-A618-D41C8A2E4336}" type="pres">
      <dgm:prSet presAssocID="{E8912E11-915F-4C06-9216-355FCDA3507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BD6AB9C-4ECF-440C-A491-3DB97141B74B}" type="pres">
      <dgm:prSet presAssocID="{7DA64BFF-F28E-4E58-B66E-A5DCCF9546A7}" presName="parentLin" presStyleCnt="0"/>
      <dgm:spPr/>
    </dgm:pt>
    <dgm:pt modelId="{70213598-64DF-4A12-A34A-B67252CC4A05}" type="pres">
      <dgm:prSet presAssocID="{7DA64BFF-F28E-4E58-B66E-A5DCCF9546A7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8BB1EEA9-5523-4A92-A851-322B5FCDF7B3}" type="pres">
      <dgm:prSet presAssocID="{7DA64BFF-F28E-4E58-B66E-A5DCCF9546A7}" presName="parentText" presStyleLbl="node1" presStyleIdx="0" presStyleCnt="3" custScaleX="11865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24B7AF-0323-47AB-8DE1-4F7FB93459BB}" type="pres">
      <dgm:prSet presAssocID="{7DA64BFF-F28E-4E58-B66E-A5DCCF9546A7}" presName="negativeSpace" presStyleCnt="0"/>
      <dgm:spPr/>
    </dgm:pt>
    <dgm:pt modelId="{C38B62CC-A549-4208-AC0A-1C176FCE9608}" type="pres">
      <dgm:prSet presAssocID="{7DA64BFF-F28E-4E58-B66E-A5DCCF9546A7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bg2">
              <a:lumMod val="75000"/>
            </a:schemeClr>
          </a:solidFill>
        </a:ln>
      </dgm:spPr>
    </dgm:pt>
    <dgm:pt modelId="{9640A9E9-2F70-49CF-A064-8711D1D45447}" type="pres">
      <dgm:prSet presAssocID="{384EDF81-14CD-493B-BE1E-BA7BAF346FCB}" presName="spaceBetweenRectangles" presStyleCnt="0"/>
      <dgm:spPr/>
    </dgm:pt>
    <dgm:pt modelId="{1EE97B1B-921B-400E-8DE2-66359EB34A82}" type="pres">
      <dgm:prSet presAssocID="{8F6A1F05-9B29-41B6-A211-6115422C5E2F}" presName="parentLin" presStyleCnt="0"/>
      <dgm:spPr/>
    </dgm:pt>
    <dgm:pt modelId="{72596A17-E4B9-451D-8032-1D17132436CC}" type="pres">
      <dgm:prSet presAssocID="{8F6A1F05-9B29-41B6-A211-6115422C5E2F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3B572B60-D6A2-485E-96CF-BD4B6B75C065}" type="pres">
      <dgm:prSet presAssocID="{8F6A1F05-9B29-41B6-A211-6115422C5E2F}" presName="parentText" presStyleLbl="node1" presStyleIdx="1" presStyleCnt="3" custScaleX="115991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94E3B6E-5F16-43FF-A20F-EA6EFCD214B3}" type="pres">
      <dgm:prSet presAssocID="{8F6A1F05-9B29-41B6-A211-6115422C5E2F}" presName="negativeSpace" presStyleCnt="0"/>
      <dgm:spPr/>
    </dgm:pt>
    <dgm:pt modelId="{12D0A5C2-36A6-4CE7-8E23-4D0BD6878C5C}" type="pres">
      <dgm:prSet presAssocID="{8F6A1F05-9B29-41B6-A211-6115422C5E2F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bg2">
              <a:lumMod val="75000"/>
            </a:schemeClr>
          </a:solidFill>
        </a:ln>
      </dgm:spPr>
    </dgm:pt>
    <dgm:pt modelId="{6384FA49-60C2-426A-A299-B0F3856F48B4}" type="pres">
      <dgm:prSet presAssocID="{C2DFD2BF-6C4B-4FAB-A4EF-F001EAE156F4}" presName="spaceBetweenRectangles" presStyleCnt="0"/>
      <dgm:spPr/>
    </dgm:pt>
    <dgm:pt modelId="{A1B792F6-7885-4156-A0C8-79841E2F1302}" type="pres">
      <dgm:prSet presAssocID="{9FA6D4C9-6DC5-4C72-9FD2-CAC023736F21}" presName="parentLin" presStyleCnt="0"/>
      <dgm:spPr/>
    </dgm:pt>
    <dgm:pt modelId="{6E937E36-4504-441E-A1B5-0C7DCEC60835}" type="pres">
      <dgm:prSet presAssocID="{9FA6D4C9-6DC5-4C72-9FD2-CAC023736F21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4E94C910-4E95-4F82-A8CE-CCBBC55E12FC}" type="pres">
      <dgm:prSet presAssocID="{9FA6D4C9-6DC5-4C72-9FD2-CAC023736F21}" presName="parentText" presStyleLbl="node1" presStyleIdx="2" presStyleCnt="3" custScaleX="114913" custLinFactNeighborX="11934" custLinFactNeighborY="-706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42AF9EF-4F5B-4A03-B35E-761DE4A94E4D}" type="pres">
      <dgm:prSet presAssocID="{9FA6D4C9-6DC5-4C72-9FD2-CAC023736F21}" presName="negativeSpace" presStyleCnt="0"/>
      <dgm:spPr/>
    </dgm:pt>
    <dgm:pt modelId="{778549A0-68DA-4EF6-85DA-581FC49D0077}" type="pres">
      <dgm:prSet presAssocID="{9FA6D4C9-6DC5-4C72-9FD2-CAC023736F21}" presName="childText" presStyleLbl="conFgAcc1" presStyleIdx="2" presStyleCnt="3">
        <dgm:presLayoutVars>
          <dgm:bulletEnabled val="1"/>
        </dgm:presLayoutVars>
      </dgm:prSet>
      <dgm:spPr>
        <a:ln>
          <a:solidFill>
            <a:schemeClr val="bg2">
              <a:lumMod val="75000"/>
            </a:schemeClr>
          </a:solidFill>
        </a:ln>
      </dgm:spPr>
    </dgm:pt>
  </dgm:ptLst>
  <dgm:cxnLst>
    <dgm:cxn modelId="{DAAF9E6A-CE03-4A51-BBE4-09CF43E50586}" srcId="{E8912E11-915F-4C06-9216-355FCDA35075}" destId="{8F6A1F05-9B29-41B6-A211-6115422C5E2F}" srcOrd="1" destOrd="0" parTransId="{0A188C97-F4B7-400B-AA98-909642E30721}" sibTransId="{C2DFD2BF-6C4B-4FAB-A4EF-F001EAE156F4}"/>
    <dgm:cxn modelId="{60BAA0BA-68A9-4B6D-B7A1-19EE8F424A84}" srcId="{E8912E11-915F-4C06-9216-355FCDA35075}" destId="{9FA6D4C9-6DC5-4C72-9FD2-CAC023736F21}" srcOrd="2" destOrd="0" parTransId="{C4606B59-B056-4DE3-85E0-B4F5BC976A2A}" sibTransId="{C6EB0C34-4F54-4AE0-B545-2A59E4D01019}"/>
    <dgm:cxn modelId="{79D4AF42-F1CB-4C01-9819-84F35B8EC677}" type="presOf" srcId="{7DA64BFF-F28E-4E58-B66E-A5DCCF9546A7}" destId="{70213598-64DF-4A12-A34A-B67252CC4A05}" srcOrd="0" destOrd="0" presId="urn:microsoft.com/office/officeart/2005/8/layout/list1"/>
    <dgm:cxn modelId="{094DDA19-4DFE-4E75-978D-5E5D8DF8C17C}" type="presOf" srcId="{9FA6D4C9-6DC5-4C72-9FD2-CAC023736F21}" destId="{6E937E36-4504-441E-A1B5-0C7DCEC60835}" srcOrd="0" destOrd="0" presId="urn:microsoft.com/office/officeart/2005/8/layout/list1"/>
    <dgm:cxn modelId="{2F4D989C-6557-49CF-9C8E-C8E299CC5AE7}" type="presOf" srcId="{8F6A1F05-9B29-41B6-A211-6115422C5E2F}" destId="{72596A17-E4B9-451D-8032-1D17132436CC}" srcOrd="0" destOrd="0" presId="urn:microsoft.com/office/officeart/2005/8/layout/list1"/>
    <dgm:cxn modelId="{A9B64097-4388-47D1-9C15-BE0435EB4ADA}" type="presOf" srcId="{9FA6D4C9-6DC5-4C72-9FD2-CAC023736F21}" destId="{4E94C910-4E95-4F82-A8CE-CCBBC55E12FC}" srcOrd="1" destOrd="0" presId="urn:microsoft.com/office/officeart/2005/8/layout/list1"/>
    <dgm:cxn modelId="{0CBE8039-4A8B-481C-A885-21A75881EFD0}" type="presOf" srcId="{E8912E11-915F-4C06-9216-355FCDA35075}" destId="{C9769621-16A8-4289-A618-D41C8A2E4336}" srcOrd="0" destOrd="0" presId="urn:microsoft.com/office/officeart/2005/8/layout/list1"/>
    <dgm:cxn modelId="{C83B6273-262D-4F17-9249-641A1C0C33B9}" type="presOf" srcId="{7DA64BFF-F28E-4E58-B66E-A5DCCF9546A7}" destId="{8BB1EEA9-5523-4A92-A851-322B5FCDF7B3}" srcOrd="1" destOrd="0" presId="urn:microsoft.com/office/officeart/2005/8/layout/list1"/>
    <dgm:cxn modelId="{419F73B7-EC17-4203-A670-5409149486A5}" srcId="{E8912E11-915F-4C06-9216-355FCDA35075}" destId="{7DA64BFF-F28E-4E58-B66E-A5DCCF9546A7}" srcOrd="0" destOrd="0" parTransId="{F7446800-E4DF-4885-9C43-7C9D82477F9D}" sibTransId="{384EDF81-14CD-493B-BE1E-BA7BAF346FCB}"/>
    <dgm:cxn modelId="{AF7C1713-E40A-4939-BD5A-689672FA0A31}" type="presOf" srcId="{8F6A1F05-9B29-41B6-A211-6115422C5E2F}" destId="{3B572B60-D6A2-485E-96CF-BD4B6B75C065}" srcOrd="1" destOrd="0" presId="urn:microsoft.com/office/officeart/2005/8/layout/list1"/>
    <dgm:cxn modelId="{2FD868F2-B332-4405-B5E7-85CAF03DCECE}" type="presParOf" srcId="{C9769621-16A8-4289-A618-D41C8A2E4336}" destId="{2BD6AB9C-4ECF-440C-A491-3DB97141B74B}" srcOrd="0" destOrd="0" presId="urn:microsoft.com/office/officeart/2005/8/layout/list1"/>
    <dgm:cxn modelId="{D902EC77-5FAC-42CE-853C-B65178282968}" type="presParOf" srcId="{2BD6AB9C-4ECF-440C-A491-3DB97141B74B}" destId="{70213598-64DF-4A12-A34A-B67252CC4A05}" srcOrd="0" destOrd="0" presId="urn:microsoft.com/office/officeart/2005/8/layout/list1"/>
    <dgm:cxn modelId="{EC80B3E6-C5DB-416D-AB49-1EDFA880EDF8}" type="presParOf" srcId="{2BD6AB9C-4ECF-440C-A491-3DB97141B74B}" destId="{8BB1EEA9-5523-4A92-A851-322B5FCDF7B3}" srcOrd="1" destOrd="0" presId="urn:microsoft.com/office/officeart/2005/8/layout/list1"/>
    <dgm:cxn modelId="{C4782B17-2343-49AA-884F-FF062ADA23BB}" type="presParOf" srcId="{C9769621-16A8-4289-A618-D41C8A2E4336}" destId="{4D24B7AF-0323-47AB-8DE1-4F7FB93459BB}" srcOrd="1" destOrd="0" presId="urn:microsoft.com/office/officeart/2005/8/layout/list1"/>
    <dgm:cxn modelId="{C31CB1E9-3AE0-4328-8DE6-ADF4F1DF3A51}" type="presParOf" srcId="{C9769621-16A8-4289-A618-D41C8A2E4336}" destId="{C38B62CC-A549-4208-AC0A-1C176FCE9608}" srcOrd="2" destOrd="0" presId="urn:microsoft.com/office/officeart/2005/8/layout/list1"/>
    <dgm:cxn modelId="{6CC80C8D-2802-494A-95A2-38DA8CEF9E47}" type="presParOf" srcId="{C9769621-16A8-4289-A618-D41C8A2E4336}" destId="{9640A9E9-2F70-49CF-A064-8711D1D45447}" srcOrd="3" destOrd="0" presId="urn:microsoft.com/office/officeart/2005/8/layout/list1"/>
    <dgm:cxn modelId="{007E63AD-40F2-41D1-BF2E-58DF92AD2CC4}" type="presParOf" srcId="{C9769621-16A8-4289-A618-D41C8A2E4336}" destId="{1EE97B1B-921B-400E-8DE2-66359EB34A82}" srcOrd="4" destOrd="0" presId="urn:microsoft.com/office/officeart/2005/8/layout/list1"/>
    <dgm:cxn modelId="{C88A52C2-DEB7-4F14-9C2C-34832847D579}" type="presParOf" srcId="{1EE97B1B-921B-400E-8DE2-66359EB34A82}" destId="{72596A17-E4B9-451D-8032-1D17132436CC}" srcOrd="0" destOrd="0" presId="urn:microsoft.com/office/officeart/2005/8/layout/list1"/>
    <dgm:cxn modelId="{F58A3146-26E8-45B2-8CEB-80E683F3DBA8}" type="presParOf" srcId="{1EE97B1B-921B-400E-8DE2-66359EB34A82}" destId="{3B572B60-D6A2-485E-96CF-BD4B6B75C065}" srcOrd="1" destOrd="0" presId="urn:microsoft.com/office/officeart/2005/8/layout/list1"/>
    <dgm:cxn modelId="{ADAAC68F-DC86-4C96-A789-BB96C6C46583}" type="presParOf" srcId="{C9769621-16A8-4289-A618-D41C8A2E4336}" destId="{C94E3B6E-5F16-43FF-A20F-EA6EFCD214B3}" srcOrd="5" destOrd="0" presId="urn:microsoft.com/office/officeart/2005/8/layout/list1"/>
    <dgm:cxn modelId="{42C6ECFB-1B5E-4083-AE37-B1CC52A1AF3B}" type="presParOf" srcId="{C9769621-16A8-4289-A618-D41C8A2E4336}" destId="{12D0A5C2-36A6-4CE7-8E23-4D0BD6878C5C}" srcOrd="6" destOrd="0" presId="urn:microsoft.com/office/officeart/2005/8/layout/list1"/>
    <dgm:cxn modelId="{6D2E34A9-E74C-43F1-94FF-669752049DBB}" type="presParOf" srcId="{C9769621-16A8-4289-A618-D41C8A2E4336}" destId="{6384FA49-60C2-426A-A299-B0F3856F48B4}" srcOrd="7" destOrd="0" presId="urn:microsoft.com/office/officeart/2005/8/layout/list1"/>
    <dgm:cxn modelId="{D3FBB8AF-8691-4C02-8813-521644E7C323}" type="presParOf" srcId="{C9769621-16A8-4289-A618-D41C8A2E4336}" destId="{A1B792F6-7885-4156-A0C8-79841E2F1302}" srcOrd="8" destOrd="0" presId="urn:microsoft.com/office/officeart/2005/8/layout/list1"/>
    <dgm:cxn modelId="{7C3061CF-1B04-49EC-A9D9-86DDA26C87B8}" type="presParOf" srcId="{A1B792F6-7885-4156-A0C8-79841E2F1302}" destId="{6E937E36-4504-441E-A1B5-0C7DCEC60835}" srcOrd="0" destOrd="0" presId="urn:microsoft.com/office/officeart/2005/8/layout/list1"/>
    <dgm:cxn modelId="{41FD6760-4B4D-40E5-8C0F-CAF2372F6E31}" type="presParOf" srcId="{A1B792F6-7885-4156-A0C8-79841E2F1302}" destId="{4E94C910-4E95-4F82-A8CE-CCBBC55E12FC}" srcOrd="1" destOrd="0" presId="urn:microsoft.com/office/officeart/2005/8/layout/list1"/>
    <dgm:cxn modelId="{948CC5CF-F4F3-4A7F-82D3-533698D6B819}" type="presParOf" srcId="{C9769621-16A8-4289-A618-D41C8A2E4336}" destId="{942AF9EF-4F5B-4A03-B35E-761DE4A94E4D}" srcOrd="9" destOrd="0" presId="urn:microsoft.com/office/officeart/2005/8/layout/list1"/>
    <dgm:cxn modelId="{71988F54-9389-4260-8002-80B613365953}" type="presParOf" srcId="{C9769621-16A8-4289-A618-D41C8A2E4336}" destId="{778549A0-68DA-4EF6-85DA-581FC49D007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B62CC-A549-4208-AC0A-1C176FCE9608}">
      <dsp:nvSpPr>
        <dsp:cNvPr id="0" name=""/>
        <dsp:cNvSpPr/>
      </dsp:nvSpPr>
      <dsp:spPr>
        <a:xfrm>
          <a:off x="0" y="520786"/>
          <a:ext cx="7719674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B1EEA9-5523-4A92-A851-322B5FCDF7B3}">
      <dsp:nvSpPr>
        <dsp:cNvPr id="0" name=""/>
        <dsp:cNvSpPr/>
      </dsp:nvSpPr>
      <dsp:spPr>
        <a:xfrm>
          <a:off x="385983" y="18946"/>
          <a:ext cx="6411899" cy="1003680"/>
        </a:xfrm>
        <a:prstGeom prst="round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4250" tIns="0" rIns="20425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ES" sz="1400" b="1" kern="1200" dirty="0" smtClean="0">
              <a:latin typeface="Calibri" panose="020F0502020204030204" pitchFamily="34" charset="0"/>
            </a:rPr>
            <a:t>Las políticas de conciliación como elemento de calidad en la gestión</a:t>
          </a:r>
          <a:endParaRPr lang="es-ES" sz="1400" kern="1200" dirty="0"/>
        </a:p>
      </dsp:txBody>
      <dsp:txXfrm>
        <a:off x="434979" y="67942"/>
        <a:ext cx="6313907" cy="905688"/>
      </dsp:txXfrm>
    </dsp:sp>
    <dsp:sp modelId="{12D0A5C2-36A6-4CE7-8E23-4D0BD6878C5C}">
      <dsp:nvSpPr>
        <dsp:cNvPr id="0" name=""/>
        <dsp:cNvSpPr/>
      </dsp:nvSpPr>
      <dsp:spPr>
        <a:xfrm>
          <a:off x="0" y="2063026"/>
          <a:ext cx="7719674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572B60-D6A2-485E-96CF-BD4B6B75C065}">
      <dsp:nvSpPr>
        <dsp:cNvPr id="0" name=""/>
        <dsp:cNvSpPr/>
      </dsp:nvSpPr>
      <dsp:spPr>
        <a:xfrm>
          <a:off x="385983" y="1561186"/>
          <a:ext cx="6267888" cy="1003680"/>
        </a:xfrm>
        <a:prstGeom prst="round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4250" tIns="0" rIns="20425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ES" sz="1400" b="1" kern="1200" dirty="0" smtClean="0">
              <a:latin typeface="Calibri" panose="020F0502020204030204" pitchFamily="34" charset="0"/>
            </a:rPr>
            <a:t>Necesario incluir las medidas de conciliación dentro de una política global</a:t>
          </a:r>
          <a:endParaRPr lang="es-ES_tradnl" altLang="es-ES" sz="1400" b="1" kern="1200" dirty="0">
            <a:latin typeface="Calibri" panose="020F0502020204030204" pitchFamily="34" charset="0"/>
          </a:endParaRPr>
        </a:p>
      </dsp:txBody>
      <dsp:txXfrm>
        <a:off x="434979" y="1610182"/>
        <a:ext cx="6169896" cy="905688"/>
      </dsp:txXfrm>
    </dsp:sp>
    <dsp:sp modelId="{778549A0-68DA-4EF6-85DA-581FC49D0077}">
      <dsp:nvSpPr>
        <dsp:cNvPr id="0" name=""/>
        <dsp:cNvSpPr/>
      </dsp:nvSpPr>
      <dsp:spPr>
        <a:xfrm>
          <a:off x="0" y="3605266"/>
          <a:ext cx="7719674" cy="85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94C910-4E95-4F82-A8CE-CCBBC55E12FC}">
      <dsp:nvSpPr>
        <dsp:cNvPr id="0" name=""/>
        <dsp:cNvSpPr/>
      </dsp:nvSpPr>
      <dsp:spPr>
        <a:xfrm>
          <a:off x="432046" y="3096340"/>
          <a:ext cx="6209636" cy="1003680"/>
        </a:xfrm>
        <a:prstGeom prst="round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4250" tIns="0" rIns="20425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altLang="es-ES" sz="1400" b="1" kern="1200" dirty="0" smtClean="0">
              <a:solidFill>
                <a:schemeClr val="bg1"/>
              </a:solidFill>
              <a:latin typeface="Calibri" panose="020F0502020204030204" pitchFamily="34" charset="0"/>
            </a:rPr>
            <a:t>Innovación, </a:t>
          </a:r>
          <a:r>
            <a:rPr lang="es-ES_tradnl" altLang="es-ES" sz="1400" kern="1200" dirty="0" smtClean="0">
              <a:solidFill>
                <a:schemeClr val="bg1"/>
              </a:solidFill>
              <a:latin typeface="Calibri" panose="020F0502020204030204" pitchFamily="34" charset="0"/>
            </a:rPr>
            <a:t>nuevas fórmulas, </a:t>
          </a:r>
          <a:r>
            <a:rPr lang="es-ES_tradnl" altLang="es-ES" sz="1400" b="1" kern="1200" dirty="0" smtClean="0">
              <a:solidFill>
                <a:schemeClr val="bg1"/>
              </a:solidFill>
              <a:latin typeface="Calibri" panose="020F0502020204030204" pitchFamily="34" charset="0"/>
            </a:rPr>
            <a:t>cambio de paradigma: Hacia Organizaciones habitables</a:t>
          </a:r>
        </a:p>
      </dsp:txBody>
      <dsp:txXfrm>
        <a:off x="481042" y="3145336"/>
        <a:ext cx="6111644" cy="90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CC5FC-1A61-4168-A6A1-DA2090E7F28C}" type="datetimeFigureOut">
              <a:rPr lang="es-ES" smtClean="0"/>
              <a:t>11/11/2019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701BE-EE9E-492A-AE44-C0984966700F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060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809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dirty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7870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971114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675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735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0062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7813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06153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178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811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525" y="188913"/>
            <a:ext cx="11366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1269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61962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fondo agintzari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21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51" r:id="rId8"/>
    <p:sldLayoutId id="2147483747" r:id="rId9"/>
    <p:sldLayoutId id="2147483748" r:id="rId10"/>
    <p:sldLayoutId id="2147483749" r:id="rId11"/>
    <p:sldLayoutId id="214748375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ヒラギノ角ゴ Pro W3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ヒラギノ角ゴ Pro W3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ヒラギノ角ゴ Pro W3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ヒラギノ角ゴ Pro W3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ヒラギノ角ゴ Pro W3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ヒラギノ角ゴ Pro W3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ヒラギノ角ゴ Pro W3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ヒラギノ角ゴ Pro W3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inhoasolozabal@agintzari.com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mailto:arantxanunez@agintzari.com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rtal.agintzari.com/SitePages/Principal.asp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portada agintzar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246" y="-39688"/>
            <a:ext cx="9220200" cy="688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250825" y="2444750"/>
            <a:ext cx="8785225" cy="18843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s-ES_tradnl" altLang="es-ES" sz="3200" b="1" dirty="0" smtClean="0">
                <a:solidFill>
                  <a:srgbClr val="37515E"/>
                </a:solidFill>
              </a:rPr>
              <a:t>Modelo de gestión de entidad cooperativa centrado en las personas</a:t>
            </a:r>
          </a:p>
          <a:p>
            <a:pPr algn="ctr">
              <a:spcBef>
                <a:spcPct val="50000"/>
              </a:spcBef>
              <a:defRPr/>
            </a:pPr>
            <a:endParaRPr lang="es-ES_tradnl" altLang="es-ES" sz="1100" b="1" dirty="0" smtClean="0">
              <a:solidFill>
                <a:srgbClr val="37515E"/>
              </a:solidFill>
            </a:endParaRPr>
          </a:p>
          <a:p>
            <a:pPr algn="ctr">
              <a:spcBef>
                <a:spcPct val="50000"/>
              </a:spcBef>
              <a:defRPr/>
            </a:pPr>
            <a:r>
              <a:rPr lang="es-ES_tradnl" altLang="es-ES" b="1" dirty="0" smtClean="0">
                <a:solidFill>
                  <a:srgbClr val="37515E"/>
                </a:solidFill>
              </a:rPr>
              <a:t>Participación + vinculación + conciliación + cuidados</a:t>
            </a:r>
          </a:p>
        </p:txBody>
      </p:sp>
      <p:cxnSp>
        <p:nvCxnSpPr>
          <p:cNvPr id="3076" name="2 Conector recto"/>
          <p:cNvCxnSpPr>
            <a:cxnSpLocks noChangeShapeType="1"/>
          </p:cNvCxnSpPr>
          <p:nvPr/>
        </p:nvCxnSpPr>
        <p:spPr bwMode="auto">
          <a:xfrm flipV="1">
            <a:off x="844550" y="3644900"/>
            <a:ext cx="7785100" cy="25400"/>
          </a:xfrm>
          <a:prstGeom prst="line">
            <a:avLst/>
          </a:prstGeom>
          <a:noFill/>
          <a:ln w="28575" algn="ctr">
            <a:solidFill>
              <a:srgbClr val="37515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7" name="3 Elipse"/>
          <p:cNvSpPr>
            <a:spLocks noChangeArrowheads="1"/>
          </p:cNvSpPr>
          <p:nvPr/>
        </p:nvSpPr>
        <p:spPr bwMode="auto">
          <a:xfrm>
            <a:off x="1187450" y="3536950"/>
            <a:ext cx="215900" cy="215900"/>
          </a:xfrm>
          <a:prstGeom prst="ellipse">
            <a:avLst/>
          </a:prstGeom>
          <a:solidFill>
            <a:srgbClr val="7030A0"/>
          </a:solidFill>
          <a:ln w="38100" algn="ctr">
            <a:solidFill>
              <a:srgbClr val="37515E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endParaRPr lang="es-ES" altLang="es-ES" dirty="0"/>
          </a:p>
        </p:txBody>
      </p:sp>
      <p:sp>
        <p:nvSpPr>
          <p:cNvPr id="3078" name="6 Elipse"/>
          <p:cNvSpPr>
            <a:spLocks noChangeArrowheads="1"/>
          </p:cNvSpPr>
          <p:nvPr/>
        </p:nvSpPr>
        <p:spPr bwMode="auto">
          <a:xfrm>
            <a:off x="3397250" y="3536950"/>
            <a:ext cx="217488" cy="215900"/>
          </a:xfrm>
          <a:prstGeom prst="ellipse">
            <a:avLst/>
          </a:prstGeom>
          <a:solidFill>
            <a:srgbClr val="7030A0"/>
          </a:solidFill>
          <a:ln w="38100" algn="ctr">
            <a:solidFill>
              <a:srgbClr val="37515E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endParaRPr lang="es-ES" altLang="es-ES" dirty="0"/>
          </a:p>
        </p:txBody>
      </p:sp>
      <p:sp>
        <p:nvSpPr>
          <p:cNvPr id="3079" name="7 Elipse"/>
          <p:cNvSpPr>
            <a:spLocks noChangeArrowheads="1"/>
          </p:cNvSpPr>
          <p:nvPr/>
        </p:nvSpPr>
        <p:spPr bwMode="auto">
          <a:xfrm>
            <a:off x="5308600" y="3536950"/>
            <a:ext cx="215900" cy="215900"/>
          </a:xfrm>
          <a:prstGeom prst="ellipse">
            <a:avLst/>
          </a:prstGeom>
          <a:solidFill>
            <a:srgbClr val="7030A0"/>
          </a:solidFill>
          <a:ln w="38100" algn="ctr">
            <a:solidFill>
              <a:srgbClr val="37515E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endParaRPr lang="es-ES" altLang="es-ES" dirty="0"/>
          </a:p>
        </p:txBody>
      </p:sp>
      <p:sp>
        <p:nvSpPr>
          <p:cNvPr id="3080" name="4 Extracto"/>
          <p:cNvSpPr>
            <a:spLocks noChangeArrowheads="1"/>
          </p:cNvSpPr>
          <p:nvPr/>
        </p:nvSpPr>
        <p:spPr bwMode="auto">
          <a:xfrm rot="16200000" flipV="1">
            <a:off x="8466932" y="3507581"/>
            <a:ext cx="323850" cy="293687"/>
          </a:xfrm>
          <a:prstGeom prst="flowChartExtract">
            <a:avLst/>
          </a:prstGeom>
          <a:solidFill>
            <a:srgbClr val="7030A0"/>
          </a:solidFill>
          <a:ln w="9525" algn="ctr">
            <a:solidFill>
              <a:srgbClr val="37515E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endParaRPr lang="es-ES" altLang="es-ES" dirty="0"/>
          </a:p>
        </p:txBody>
      </p:sp>
      <p:sp>
        <p:nvSpPr>
          <p:cNvPr id="3081" name="7 Elipse"/>
          <p:cNvSpPr>
            <a:spLocks noChangeArrowheads="1"/>
          </p:cNvSpPr>
          <p:nvPr/>
        </p:nvSpPr>
        <p:spPr bwMode="auto">
          <a:xfrm>
            <a:off x="7308850" y="3509963"/>
            <a:ext cx="215900" cy="215900"/>
          </a:xfrm>
          <a:prstGeom prst="ellipse">
            <a:avLst/>
          </a:prstGeom>
          <a:solidFill>
            <a:srgbClr val="7030A0"/>
          </a:solidFill>
          <a:ln w="38100" algn="ctr">
            <a:solidFill>
              <a:srgbClr val="37515E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 charset="-128"/>
              </a:defRPr>
            </a:lvl9pPr>
          </a:lstStyle>
          <a:p>
            <a:endParaRPr lang="es-ES" alt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844550" y="4797152"/>
            <a:ext cx="8048625" cy="8318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s-ES" sz="1600" dirty="0">
                <a:solidFill>
                  <a:srgbClr val="37515E"/>
                </a:solidFill>
                <a:latin typeface="Calibri" panose="020F0502020204030204" pitchFamily="34" charset="0"/>
              </a:rPr>
              <a:t>Ainhoa Solozábal. Directora de Políticas de Personas – </a:t>
            </a:r>
            <a:r>
              <a:rPr lang="es-ES" sz="1600" dirty="0">
                <a:solidFill>
                  <a:srgbClr val="37515E"/>
                </a:solidFill>
                <a:latin typeface="Calibri" panose="020F0502020204030204" pitchFamily="34" charset="0"/>
                <a:hlinkClick r:id="rId3"/>
              </a:rPr>
              <a:t>ainhoasolozabal@agintzari.com</a:t>
            </a:r>
            <a:endParaRPr lang="es-ES" sz="1600" dirty="0">
              <a:solidFill>
                <a:srgbClr val="37515E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r>
              <a:rPr lang="es-ES" sz="1600" dirty="0">
                <a:solidFill>
                  <a:srgbClr val="37515E"/>
                </a:solidFill>
                <a:latin typeface="Calibri" panose="020F0502020204030204" pitchFamily="34" charset="0"/>
              </a:rPr>
              <a:t>Arantxa Núñez. Referente de la Comisión de Igualdad – </a:t>
            </a:r>
            <a:r>
              <a:rPr lang="es-ES" sz="1600" dirty="0">
                <a:solidFill>
                  <a:srgbClr val="37515E"/>
                </a:solidFill>
                <a:latin typeface="Calibri" panose="020F0502020204030204" pitchFamily="34" charset="0"/>
                <a:hlinkClick r:id="rId4"/>
              </a:rPr>
              <a:t>arantxanunez@agintzari.com</a:t>
            </a:r>
            <a:endParaRPr lang="es-ES" sz="1600" dirty="0">
              <a:solidFill>
                <a:srgbClr val="37515E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s-ES" sz="1600" dirty="0">
                <a:solidFill>
                  <a:srgbClr val="37515E"/>
                </a:solidFill>
                <a:latin typeface="Calibri" panose="020F0502020204030204" pitchFamily="34" charset="0"/>
              </a:rPr>
              <a:t>94.475.70.05</a:t>
            </a:r>
          </a:p>
        </p:txBody>
      </p:sp>
      <p:pic>
        <p:nvPicPr>
          <p:cNvPr id="3083" name="Picture 10" descr="Resultado de imagen de puntu lila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604" y="5500688"/>
            <a:ext cx="2016620" cy="1021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2 Imagen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t="7197" r="4174" b="28567"/>
          <a:stretch/>
        </p:blipFill>
        <p:spPr>
          <a:xfrm>
            <a:off x="4139952" y="299268"/>
            <a:ext cx="1701924" cy="69368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7951"/>
            <a:ext cx="2664991" cy="6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4734" y="749668"/>
            <a:ext cx="8269430" cy="663108"/>
          </a:xfrm>
          <a:solidFill>
            <a:srgbClr val="37515E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s-ES" altLang="es-ES" sz="2400" dirty="0" smtClean="0">
                <a:solidFill>
                  <a:schemeClr val="bg1"/>
                </a:solidFill>
              </a:rPr>
              <a:t>Resumen</a:t>
            </a:r>
            <a:endParaRPr lang="es-ES" altLang="es-ES" sz="2400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772816"/>
            <a:ext cx="8496944" cy="468052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lvl="2" indent="0" algn="just" eaLnBrk="1" hangingPunct="1">
              <a:buNone/>
              <a:defRPr/>
            </a:pPr>
            <a:r>
              <a:rPr lang="es-ES_tradnl" altLang="es-ES" sz="2000" b="1" dirty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fld id="{EE741CBC-01D0-4EAC-A85A-7AD7FECABD3A}" type="slidenum">
              <a:rPr lang="es-ES_tradnl" altLang="es-ES" sz="2000" i="1" smtClean="0">
                <a:latin typeface="Calibri" panose="020F0502020204030204" pitchFamily="34" charset="0"/>
              </a:rPr>
              <a:pPr marL="0" indent="0" algn="r" eaLnBrk="1" hangingPunct="1">
                <a:buNone/>
                <a:defRPr/>
              </a:pPr>
              <a:t>10</a:t>
            </a:fld>
            <a:endParaRPr lang="es-ES_tradnl" altLang="es-ES" sz="2000" i="1" dirty="0" smtClean="0">
              <a:latin typeface="Calibri" panose="020F0502020204030204" pitchFamily="34" charset="0"/>
            </a:endParaRPr>
          </a:p>
        </p:txBody>
      </p:sp>
      <p:pic>
        <p:nvPicPr>
          <p:cNvPr id="4100" name="Picture 10" descr="Resultado de imagen de puntu lil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34" y="57187"/>
            <a:ext cx="1368623" cy="69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t="7197" r="4174" b="28567"/>
          <a:stretch/>
        </p:blipFill>
        <p:spPr>
          <a:xfrm>
            <a:off x="4283968" y="168630"/>
            <a:ext cx="1152128" cy="469596"/>
          </a:xfrm>
          <a:prstGeom prst="rect">
            <a:avLst/>
          </a:prstGeom>
        </p:spPr>
      </p:pic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746224093"/>
              </p:ext>
            </p:extLst>
          </p:nvPr>
        </p:nvGraphicFramePr>
        <p:xfrm>
          <a:off x="611560" y="1628800"/>
          <a:ext cx="7719674" cy="4481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61440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4734" y="749668"/>
            <a:ext cx="8269430" cy="663108"/>
          </a:xfrm>
          <a:solidFill>
            <a:srgbClr val="37515E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s-ES" altLang="es-ES" sz="2400" dirty="0" err="1" smtClean="0">
                <a:solidFill>
                  <a:schemeClr val="bg1"/>
                </a:solidFill>
              </a:rPr>
              <a:t>Eskerrik</a:t>
            </a:r>
            <a:r>
              <a:rPr lang="es-ES" altLang="es-ES" sz="2400" dirty="0" smtClean="0">
                <a:solidFill>
                  <a:schemeClr val="bg1"/>
                </a:solidFill>
              </a:rPr>
              <a:t> </a:t>
            </a:r>
            <a:r>
              <a:rPr lang="es-ES" altLang="es-ES" sz="2400" dirty="0" err="1" smtClean="0">
                <a:solidFill>
                  <a:schemeClr val="bg1"/>
                </a:solidFill>
              </a:rPr>
              <a:t>asko</a:t>
            </a:r>
            <a:r>
              <a:rPr lang="es-ES" altLang="es-ES" sz="2400" dirty="0" smtClean="0">
                <a:solidFill>
                  <a:schemeClr val="bg1"/>
                </a:solidFill>
              </a:rPr>
              <a:t> </a:t>
            </a:r>
            <a:r>
              <a:rPr lang="es-ES" altLang="es-ES" sz="2400" dirty="0" err="1" smtClean="0">
                <a:solidFill>
                  <a:schemeClr val="bg1"/>
                </a:solidFill>
              </a:rPr>
              <a:t>Agintzariren</a:t>
            </a:r>
            <a:r>
              <a:rPr lang="es-ES" altLang="es-ES" sz="2400" dirty="0" smtClean="0">
                <a:solidFill>
                  <a:schemeClr val="bg1"/>
                </a:solidFill>
              </a:rPr>
              <a:t> </a:t>
            </a:r>
            <a:r>
              <a:rPr lang="es-ES" altLang="es-ES" sz="2400" dirty="0" err="1" smtClean="0">
                <a:solidFill>
                  <a:schemeClr val="bg1"/>
                </a:solidFill>
              </a:rPr>
              <a:t>partez</a:t>
            </a:r>
            <a:endParaRPr lang="es-ES" altLang="es-ES" sz="2400" dirty="0">
              <a:solidFill>
                <a:schemeClr val="bg1"/>
              </a:solidFill>
            </a:endParaRPr>
          </a:p>
        </p:txBody>
      </p:sp>
      <p:pic>
        <p:nvPicPr>
          <p:cNvPr id="4100" name="Picture 10" descr="Resultado de imagen de puntu lil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34" y="57187"/>
            <a:ext cx="1368623" cy="69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t="7197" r="4174" b="28567"/>
          <a:stretch/>
        </p:blipFill>
        <p:spPr>
          <a:xfrm>
            <a:off x="4283968" y="168630"/>
            <a:ext cx="1152128" cy="469596"/>
          </a:xfrm>
          <a:prstGeom prst="rect">
            <a:avLst/>
          </a:prstGeom>
        </p:spPr>
      </p:pic>
      <p:pic>
        <p:nvPicPr>
          <p:cNvPr id="3074" name="Picture 2" descr="C:\Users\ANA\Downloads\13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628800"/>
            <a:ext cx="8496944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3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51042" y="836712"/>
            <a:ext cx="8269430" cy="504056"/>
          </a:xfrm>
          <a:solidFill>
            <a:srgbClr val="37515E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s-ES_tradnl" altLang="es-ES" sz="2800" dirty="0" smtClean="0">
                <a:solidFill>
                  <a:schemeClr val="bg1"/>
                </a:solidFill>
              </a:rPr>
              <a:t>Ideas fuerza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412776"/>
            <a:ext cx="8496944" cy="403244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buFont typeface="Wingdings" panose="05000000000000000000" pitchFamily="2" charset="2"/>
              <a:buChar char="q"/>
              <a:defRPr/>
            </a:pPr>
            <a:r>
              <a:rPr lang="es-ES_tradnl" alt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Las políticas de conciliación como elemento de calidad en la gestión:</a:t>
            </a:r>
          </a:p>
          <a:p>
            <a:pPr marL="0" indent="0" algn="just" eaLnBrk="1" hangingPunct="1">
              <a:buNone/>
              <a:defRPr/>
            </a:pPr>
            <a:r>
              <a:rPr lang="es-ES_tradnl" altLang="es-ES" sz="1600" dirty="0" smtClean="0">
                <a:latin typeface="Calibri" panose="020F0502020204030204" pitchFamily="34" charset="0"/>
              </a:rPr>
              <a:t>Partir de un modelo de gestión donde las personas están en el centro, no la producción (base del modelo cooperativo, aplicable a todas las empresas, entidades, etc.).</a:t>
            </a:r>
          </a:p>
          <a:p>
            <a:pPr lvl="1" algn="just" eaLnBrk="1" hangingPunct="1">
              <a:buFont typeface="Wingdings" panose="05000000000000000000" pitchFamily="2" charset="2"/>
              <a:buChar char="ü"/>
              <a:defRPr/>
            </a:pPr>
            <a:r>
              <a:rPr lang="es-ES_tradnl" altLang="es-ES" sz="1600" dirty="0" smtClean="0">
                <a:latin typeface="Calibri" panose="020F0502020204030204" pitchFamily="34" charset="0"/>
              </a:rPr>
              <a:t>Eliminar la idea de que aplicar medidas de conciliación es un coste, es invertir en retención de talento, invertir en el bienestar de las personas que conforman la entidad (+ vinculación, + participación, reducción de riesgos psicosociales, + calidad en la actividad que se desarrolla, etc.). Las personas son el capital real de las empresas.</a:t>
            </a:r>
          </a:p>
          <a:p>
            <a:pPr algn="just" eaLnBrk="1" hangingPunct="1">
              <a:buFont typeface="Wingdings" panose="05000000000000000000" pitchFamily="2" charset="2"/>
              <a:buChar char="q"/>
              <a:defRPr/>
            </a:pPr>
            <a:r>
              <a:rPr lang="es-ES_tradnl" alt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Necesario incluir las medidas de conciliación dentro de una política global </a:t>
            </a:r>
            <a:r>
              <a:rPr lang="es-ES_tradnl" altLang="es-ES" sz="2000" dirty="0" smtClean="0">
                <a:latin typeface="Calibri" panose="020F0502020204030204" pitchFamily="34" charset="0"/>
              </a:rPr>
              <a:t>para la igualdad, incluyendo otras medidas ligadas a este concepto, como:</a:t>
            </a:r>
          </a:p>
          <a:p>
            <a:pPr lvl="1" algn="just" eaLnBrk="1" hangingPunct="1">
              <a:buFont typeface="Wingdings" panose="05000000000000000000" pitchFamily="2" charset="2"/>
              <a:buChar char="ü"/>
              <a:defRPr/>
            </a:pPr>
            <a:r>
              <a:rPr lang="es-ES_tradnl" altLang="es-ES" sz="1600" dirty="0" smtClean="0">
                <a:latin typeface="Calibri" panose="020F0502020204030204" pitchFamily="34" charset="0"/>
              </a:rPr>
              <a:t>Promoción de la participación (en la gestión, en el diseño de medidas de igualdad…).</a:t>
            </a:r>
          </a:p>
          <a:p>
            <a:pPr lvl="1" algn="just" eaLnBrk="1" hangingPunct="1">
              <a:buFont typeface="Wingdings" panose="05000000000000000000" pitchFamily="2" charset="2"/>
              <a:buChar char="ü"/>
              <a:defRPr/>
            </a:pPr>
            <a:r>
              <a:rPr lang="es-ES_tradnl" altLang="es-ES" sz="1600" dirty="0" smtClean="0">
                <a:latin typeface="Calibri" panose="020F0502020204030204" pitchFamily="34" charset="0"/>
              </a:rPr>
              <a:t>Medidas de vinculación (que incluyan a las personas que se acogen a medidas de conciliación).</a:t>
            </a:r>
          </a:p>
          <a:p>
            <a:pPr lvl="1" algn="just" eaLnBrk="1" hangingPunct="1">
              <a:buFont typeface="Wingdings" panose="05000000000000000000" pitchFamily="2" charset="2"/>
              <a:buChar char="ü"/>
              <a:defRPr/>
            </a:pPr>
            <a:r>
              <a:rPr lang="es-ES_tradnl" altLang="es-ES" sz="1600" dirty="0" smtClean="0">
                <a:latin typeface="Calibri" panose="020F0502020204030204" pitchFamily="34" charset="0"/>
              </a:rPr>
              <a:t>Organización del trabajo asumiendo el cuidado como realidad de las personas: Empresa que cuida y que permite los cuidados: Esfera pública y privada no pueden ir separadas.</a:t>
            </a:r>
          </a:p>
          <a:p>
            <a:pPr algn="just" eaLnBrk="1" hangingPunct="1">
              <a:buFont typeface="Wingdings" panose="05000000000000000000" pitchFamily="2" charset="2"/>
              <a:buChar char="q"/>
              <a:defRPr/>
            </a:pPr>
            <a:r>
              <a:rPr lang="es-ES_tradnl" alt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Innovación</a:t>
            </a:r>
            <a:r>
              <a:rPr lang="es-ES_tradnl" altLang="es-ES" sz="2000" b="1" dirty="0" smtClean="0">
                <a:latin typeface="Calibri" panose="020F0502020204030204" pitchFamily="34" charset="0"/>
              </a:rPr>
              <a:t>, </a:t>
            </a:r>
            <a:r>
              <a:rPr lang="es-ES_tradnl" altLang="es-ES" sz="2000" dirty="0" smtClean="0">
                <a:latin typeface="Calibri" panose="020F0502020204030204" pitchFamily="34" charset="0"/>
              </a:rPr>
              <a:t>“ir más allá de lo legal”: </a:t>
            </a:r>
            <a:r>
              <a:rPr lang="es-ES_tradnl" altLang="es-ES" sz="2000" b="1" dirty="0">
                <a:solidFill>
                  <a:srgbClr val="7030A0"/>
                </a:solidFill>
                <a:latin typeface="Calibri" panose="020F0502020204030204" pitchFamily="34" charset="0"/>
              </a:rPr>
              <a:t>cambio de paradigma: Hacia Organizaciones habitables</a:t>
            </a:r>
            <a:r>
              <a:rPr lang="es-ES_tradnl" altLang="es-ES" sz="2000" b="1" dirty="0" smtClean="0">
                <a:latin typeface="Calibri" panose="020F0502020204030204" pitchFamily="34" charset="0"/>
              </a:rPr>
              <a:t>: </a:t>
            </a:r>
            <a:r>
              <a:rPr lang="es-ES_tradnl" altLang="es-ES" sz="2000" i="1" dirty="0" smtClean="0">
                <a:latin typeface="Calibri" panose="020F0502020204030204" pitchFamily="34" charset="0"/>
              </a:rPr>
              <a:t>Construir, cuidar, habitar. Entidades sostenibles</a:t>
            </a:r>
          </a:p>
          <a:p>
            <a:pPr marL="0" indent="0" algn="r" eaLnBrk="1" hangingPunct="1">
              <a:buNone/>
              <a:defRPr/>
            </a:pPr>
            <a:fld id="{EE741CBC-01D0-4EAC-A85A-7AD7FECABD3A}" type="slidenum">
              <a:rPr lang="es-ES_tradnl" altLang="es-ES" sz="2000" i="1" smtClean="0">
                <a:latin typeface="Calibri" panose="020F0502020204030204" pitchFamily="34" charset="0"/>
              </a:rPr>
              <a:pPr marL="0" indent="0" algn="r" eaLnBrk="1" hangingPunct="1">
                <a:buNone/>
                <a:defRPr/>
              </a:pPr>
              <a:t>2</a:t>
            </a:fld>
            <a:endParaRPr lang="es-ES_tradnl" altLang="es-ES" sz="2000" i="1" dirty="0" smtClean="0">
              <a:latin typeface="Calibri" panose="020F0502020204030204" pitchFamily="34" charset="0"/>
            </a:endParaRPr>
          </a:p>
        </p:txBody>
      </p:sp>
      <p:pic>
        <p:nvPicPr>
          <p:cNvPr id="4100" name="Picture 10" descr="Resultado de imagen de puntu lil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34" y="57187"/>
            <a:ext cx="1368623" cy="69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t="7197" r="4174" b="28567"/>
          <a:stretch/>
        </p:blipFill>
        <p:spPr>
          <a:xfrm>
            <a:off x="4283968" y="168630"/>
            <a:ext cx="1152128" cy="4695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51042" y="638226"/>
            <a:ext cx="8269430" cy="774550"/>
          </a:xfrm>
          <a:solidFill>
            <a:srgbClr val="37515E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s-ES" altLang="es-ES" sz="2400" dirty="0">
                <a:solidFill>
                  <a:schemeClr val="bg1"/>
                </a:solidFill>
              </a:rPr>
              <a:t>Las políticas de </a:t>
            </a:r>
            <a:r>
              <a:rPr lang="es-ES" altLang="es-ES" sz="2400" dirty="0" smtClean="0">
                <a:solidFill>
                  <a:schemeClr val="bg1"/>
                </a:solidFill>
              </a:rPr>
              <a:t>conciliación: Claves </a:t>
            </a:r>
            <a:r>
              <a:rPr lang="es-ES" altLang="es-ES" sz="2400" dirty="0">
                <a:solidFill>
                  <a:schemeClr val="bg1"/>
                </a:solidFill>
              </a:rPr>
              <a:t>desde nuestra </a:t>
            </a:r>
            <a:r>
              <a:rPr lang="es-ES" altLang="es-ES" sz="2400" dirty="0" smtClean="0">
                <a:solidFill>
                  <a:schemeClr val="bg1"/>
                </a:solidFill>
              </a:rPr>
              <a:t>experiencia</a:t>
            </a:r>
            <a:r>
              <a:rPr lang="es-ES" altLang="es-ES" sz="2400" dirty="0">
                <a:solidFill>
                  <a:schemeClr val="bg1"/>
                </a:solidFill>
              </a:rPr>
              <a:t/>
            </a:r>
            <a:br>
              <a:rPr lang="es-ES" altLang="es-ES" sz="2400" dirty="0">
                <a:solidFill>
                  <a:schemeClr val="bg1"/>
                </a:solidFill>
              </a:rPr>
            </a:br>
            <a:endParaRPr lang="es-ES" altLang="es-ES" sz="2400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412776"/>
            <a:ext cx="8496944" cy="403244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fld id="{EE741CBC-01D0-4EAC-A85A-7AD7FECABD3A}" type="slidenum">
              <a:rPr lang="es-ES_tradnl" altLang="es-ES" sz="2000" i="1" smtClean="0">
                <a:latin typeface="Calibri" panose="020F0502020204030204" pitchFamily="34" charset="0"/>
              </a:rPr>
              <a:pPr marL="0" indent="0" algn="r" eaLnBrk="1" hangingPunct="1">
                <a:buNone/>
                <a:defRPr/>
              </a:pPr>
              <a:t>3</a:t>
            </a:fld>
            <a:endParaRPr lang="es-ES_tradnl" altLang="es-ES" sz="2000" i="1" dirty="0" smtClean="0">
              <a:latin typeface="Calibri" panose="020F0502020204030204" pitchFamily="34" charset="0"/>
            </a:endParaRPr>
          </a:p>
        </p:txBody>
      </p:sp>
      <p:pic>
        <p:nvPicPr>
          <p:cNvPr id="4100" name="Picture 10" descr="Resultado de imagen de puntu lil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34" y="57187"/>
            <a:ext cx="1368623" cy="69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t="7197" r="4174" b="28567"/>
          <a:stretch/>
        </p:blipFill>
        <p:spPr>
          <a:xfrm>
            <a:off x="4283968" y="168630"/>
            <a:ext cx="1152128" cy="46959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324714" y="1556792"/>
            <a:ext cx="849694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S" sz="1800" dirty="0" smtClean="0">
                <a:latin typeface="Calibri" panose="020F0502020204030204" pitchFamily="34" charset="0"/>
              </a:rPr>
              <a:t>Importancia de que el </a:t>
            </a:r>
            <a:r>
              <a:rPr lang="es-ES" sz="1800" b="1" dirty="0">
                <a:solidFill>
                  <a:srgbClr val="7030A0"/>
                </a:solidFill>
                <a:latin typeface="Calibri" panose="020F0502020204030204" pitchFamily="34" charset="0"/>
              </a:rPr>
              <a:t>Departamento de Política de Personas RR.HH</a:t>
            </a:r>
            <a:r>
              <a:rPr lang="es-ES" sz="1800" dirty="0" smtClean="0">
                <a:latin typeface="Calibri" panose="020F0502020204030204" pitchFamily="34" charset="0"/>
              </a:rPr>
              <a:t>. </a:t>
            </a:r>
            <a:r>
              <a:rPr lang="es-ES" sz="1800" dirty="0">
                <a:latin typeface="Calibri" panose="020F0502020204030204" pitchFamily="34" charset="0"/>
              </a:rPr>
              <a:t>d</a:t>
            </a:r>
            <a:r>
              <a:rPr lang="es-ES" sz="1800" dirty="0" smtClean="0">
                <a:latin typeface="Calibri" panose="020F0502020204030204" pitchFamily="34" charset="0"/>
              </a:rPr>
              <a:t>isponga de formación en género, que las figuras responsables formen parte o esté conectadas con las Comisiones de Igualdad.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S" sz="18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Compromiso efectivo de avanzar en medidas de conciliación</a:t>
            </a:r>
            <a:r>
              <a:rPr lang="es-ES" sz="1800" dirty="0" smtClean="0">
                <a:latin typeface="Calibri" panose="020F0502020204030204" pitchFamily="34" charset="0"/>
              </a:rPr>
              <a:t>, y que sea participado con las personas (conocer sus necesidades para acciones efectivas/rentables):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ES" sz="1800" b="1" dirty="0" smtClean="0">
                <a:latin typeface="Calibri" panose="020F0502020204030204" pitchFamily="34" charset="0"/>
              </a:rPr>
              <a:t>Encuestas periódicas </a:t>
            </a:r>
            <a:r>
              <a:rPr lang="es-ES" sz="1800" dirty="0" smtClean="0">
                <a:latin typeface="Calibri" panose="020F0502020204030204" pitchFamily="34" charset="0"/>
              </a:rPr>
              <a:t>(o grupos de discusión) </a:t>
            </a:r>
            <a:r>
              <a:rPr lang="es-ES" sz="1800" b="1" dirty="0" smtClean="0">
                <a:latin typeface="Calibri" panose="020F0502020204030204" pitchFamily="34" charset="0"/>
              </a:rPr>
              <a:t>para conocer valoración, necesidades/interese</a:t>
            </a:r>
            <a:r>
              <a:rPr lang="es-ES" sz="1800" dirty="0" smtClean="0">
                <a:latin typeface="Calibri" panose="020F0502020204030204" pitchFamily="34" charset="0"/>
              </a:rPr>
              <a:t>s (actuales y previstas a corto plazo) y </a:t>
            </a:r>
            <a:r>
              <a:rPr lang="es-ES" sz="1800" b="1" dirty="0" smtClean="0">
                <a:latin typeface="Calibri" panose="020F0502020204030204" pitchFamily="34" charset="0"/>
              </a:rPr>
              <a:t>buenas prácticas </a:t>
            </a:r>
            <a:r>
              <a:rPr lang="es-ES" sz="1800" dirty="0" smtClean="0">
                <a:latin typeface="Calibri" panose="020F0502020204030204" pitchFamily="34" charset="0"/>
              </a:rPr>
              <a:t>de los equipos en materia de conciliación (personal y familiar) y organización del trabajo. Ej: A veces los equipos tienen prácticas de organización horaria que favorecen conciliar sin necesidad de acogerse a reducciones, por ejemplo..). Pueden ser institucionalizables a otros equipos.</a:t>
            </a:r>
          </a:p>
          <a:p>
            <a:pPr lvl="1" algn="just"/>
            <a:endParaRPr lang="es-ES" sz="1800" dirty="0" smtClean="0">
              <a:latin typeface="Calibri" panose="020F0502020204030204" pitchFamily="34" charset="0"/>
            </a:endParaRP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r>
              <a:rPr lang="es-ES" sz="1800" b="1" dirty="0" smtClean="0">
                <a:latin typeface="Calibri" panose="020F0502020204030204" pitchFamily="34" charset="0"/>
              </a:rPr>
              <a:t>Proceso anual de recogida de propuestas de actualización de normativa laboral societaria</a:t>
            </a:r>
            <a:r>
              <a:rPr lang="es-ES" sz="1800" dirty="0" smtClean="0">
                <a:latin typeface="Calibri" panose="020F0502020204030204" pitchFamily="34" charset="0"/>
              </a:rPr>
              <a:t>. Desde el Dpto se recogen, se analizan, se ve viabilidad, se vota en Asamblea y se incluyen en el  RRI. </a:t>
            </a:r>
            <a:r>
              <a:rPr lang="es-ES" sz="1800" i="1" dirty="0" smtClean="0">
                <a:latin typeface="Calibri" panose="020F0502020204030204" pitchFamily="34" charset="0"/>
              </a:rPr>
              <a:t>Algunas medidas de mejora </a:t>
            </a:r>
            <a:r>
              <a:rPr lang="es-ES" sz="2000" i="1" dirty="0" smtClean="0">
                <a:latin typeface="Calibri" panose="020F0502020204030204" pitchFamily="34" charset="0"/>
              </a:rPr>
              <a:t>incluidas en 2017/2018:</a:t>
            </a:r>
            <a:endParaRPr lang="es-ES" sz="20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35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51042" y="836712"/>
            <a:ext cx="8269430" cy="432048"/>
          </a:xfrm>
          <a:solidFill>
            <a:srgbClr val="37515E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s-ES" altLang="es-ES" sz="2400" dirty="0">
                <a:solidFill>
                  <a:schemeClr val="bg1"/>
                </a:solidFill>
              </a:rPr>
              <a:t>Las políticas de conciliación </a:t>
            </a:r>
            <a:r>
              <a:rPr lang="es-ES" altLang="es-ES" sz="2400" dirty="0" smtClean="0">
                <a:solidFill>
                  <a:schemeClr val="bg1"/>
                </a:solidFill>
              </a:rPr>
              <a:t>: Algunas medidas</a:t>
            </a:r>
            <a:endParaRPr lang="es-ES" altLang="es-ES" sz="2400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412776"/>
            <a:ext cx="8496944" cy="403244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fld id="{EE741CBC-01D0-4EAC-A85A-7AD7FECABD3A}" type="slidenum">
              <a:rPr lang="es-ES_tradnl" altLang="es-ES" sz="2000" i="1" smtClean="0">
                <a:latin typeface="Calibri" panose="020F0502020204030204" pitchFamily="34" charset="0"/>
              </a:rPr>
              <a:pPr marL="0" indent="0" algn="r" eaLnBrk="1" hangingPunct="1">
                <a:buNone/>
                <a:defRPr/>
              </a:pPr>
              <a:t>4</a:t>
            </a:fld>
            <a:endParaRPr lang="es-ES_tradnl" altLang="es-ES" sz="2000" i="1" dirty="0" smtClean="0">
              <a:latin typeface="Calibri" panose="020F0502020204030204" pitchFamily="34" charset="0"/>
            </a:endParaRPr>
          </a:p>
        </p:txBody>
      </p:sp>
      <p:pic>
        <p:nvPicPr>
          <p:cNvPr id="4100" name="Picture 10" descr="Resultado de imagen de puntu lil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34" y="57187"/>
            <a:ext cx="1368623" cy="69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t="7197" r="4174" b="28567"/>
          <a:stretch/>
        </p:blipFill>
        <p:spPr>
          <a:xfrm>
            <a:off x="4283968" y="168630"/>
            <a:ext cx="1152128" cy="469596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79512" y="1412776"/>
            <a:ext cx="863635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ES" sz="2000" dirty="0">
                <a:latin typeface="Calibri" panose="020F0502020204030204" pitchFamily="34" charset="0"/>
              </a:rPr>
              <a:t>(</a:t>
            </a:r>
            <a:r>
              <a:rPr lang="es-ES" sz="2000" dirty="0" smtClean="0">
                <a:latin typeface="Calibri" panose="020F0502020204030204" pitchFamily="34" charset="0"/>
              </a:rPr>
              <a:t>2017) </a:t>
            </a:r>
            <a:r>
              <a:rPr 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se amplía </a:t>
            </a:r>
            <a:r>
              <a:rPr lang="es-ES" sz="2000" b="1" dirty="0">
                <a:solidFill>
                  <a:srgbClr val="7030A0"/>
                </a:solidFill>
                <a:latin typeface="Calibri" panose="020F0502020204030204" pitchFamily="34" charset="0"/>
              </a:rPr>
              <a:t>el permiso de lactancia a 30 días </a:t>
            </a:r>
            <a:r>
              <a:rPr lang="es-ES" sz="2000" dirty="0" smtClean="0">
                <a:latin typeface="Calibri" panose="020F0502020204030204" pitchFamily="34" charset="0"/>
              </a:rPr>
              <a:t>con independencia </a:t>
            </a:r>
            <a:r>
              <a:rPr lang="es-ES" sz="2000" dirty="0">
                <a:latin typeface="Calibri" panose="020F0502020204030204" pitchFamily="34" charset="0"/>
              </a:rPr>
              <a:t>del disfrute de excedencias, vacaciones, </a:t>
            </a:r>
            <a:r>
              <a:rPr lang="es-ES" sz="2000" dirty="0" smtClean="0">
                <a:latin typeface="Calibri" panose="020F0502020204030204" pitchFamily="34" charset="0"/>
              </a:rPr>
              <a:t>etc.</a:t>
            </a:r>
          </a:p>
          <a:p>
            <a:pPr algn="just"/>
            <a:endParaRPr lang="es-ES" sz="2000" dirty="0" smtClean="0">
              <a:latin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Calibri" panose="020F0502020204030204" pitchFamily="34" charset="0"/>
              </a:rPr>
              <a:t>(2017) </a:t>
            </a:r>
            <a:r>
              <a:rPr 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Excedencias voluntarias de 1 mes</a:t>
            </a:r>
            <a:r>
              <a:rPr lang="es-ES" sz="20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 </a:t>
            </a:r>
            <a:r>
              <a:rPr lang="es-ES" sz="2000" dirty="0" smtClean="0">
                <a:latin typeface="Calibri" panose="020F0502020204030204" pitchFamily="34" charset="0"/>
              </a:rPr>
              <a:t>(se cogen sobretodo en verano, por cuidado menores...). Alto grado de acogimiento. Se pueden solicitar </a:t>
            </a:r>
            <a:r>
              <a:rPr lang="es-ES" sz="2000" u="sng" dirty="0" smtClean="0">
                <a:latin typeface="Calibri" panose="020F0502020204030204" pitchFamily="34" charset="0"/>
              </a:rPr>
              <a:t>una vez al año, sin límite, y no necesario antigüedad.</a:t>
            </a:r>
          </a:p>
          <a:p>
            <a:pPr algn="just"/>
            <a:endParaRPr lang="es-ES" sz="2000" u="sng" dirty="0" smtClean="0">
              <a:latin typeface="Calibri" panose="020F050202020403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Calibri" panose="020F0502020204030204" pitchFamily="34" charset="0"/>
              </a:rPr>
              <a:t>(2018). Objetivo: </a:t>
            </a:r>
            <a:r>
              <a:rPr 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Integrar mejoras en las medidas de conciliación personal </a:t>
            </a:r>
            <a:r>
              <a:rPr lang="es-ES" sz="2000" dirty="0" smtClean="0">
                <a:latin typeface="Calibri" panose="020F0502020204030204" pitchFamily="34" charset="0"/>
              </a:rPr>
              <a:t>(</a:t>
            </a:r>
            <a:r>
              <a:rPr lang="es-ES" sz="2000" i="1" dirty="0" smtClean="0">
                <a:latin typeface="Calibri" panose="020F0502020204030204" pitchFamily="34" charset="0"/>
              </a:rPr>
              <a:t>“la conciliación no sólo es familiar”</a:t>
            </a:r>
            <a:r>
              <a:rPr lang="es-ES" sz="2000" dirty="0" smtClean="0">
                <a:latin typeface="Calibri" panose="020F0502020204030204" pitchFamily="34" charset="0"/>
              </a:rPr>
              <a:t>…):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s-ES" sz="2000" dirty="0" smtClean="0">
                <a:latin typeface="Calibri" panose="020F0502020204030204" pitchFamily="34" charset="0"/>
              </a:rPr>
              <a:t>Las </a:t>
            </a:r>
            <a:r>
              <a:rPr lang="es-ES" sz="2000" dirty="0">
                <a:latin typeface="Calibri" panose="020F0502020204030204" pitchFamily="34" charset="0"/>
              </a:rPr>
              <a:t>personas, con al menos un año de antigüedad como socias en la cooperativa podrán solicitar al Consejo Rector, una </a:t>
            </a:r>
            <a:r>
              <a:rPr lang="es-ES" sz="2000" b="1" dirty="0">
                <a:latin typeface="Calibri" panose="020F0502020204030204" pitchFamily="34" charset="0"/>
              </a:rPr>
              <a:t>reducción </a:t>
            </a:r>
            <a:r>
              <a:rPr lang="es-ES" sz="2000" b="1" dirty="0" smtClean="0">
                <a:latin typeface="Calibri" panose="020F0502020204030204" pitchFamily="34" charset="0"/>
              </a:rPr>
              <a:t>de jornada por motivos personales</a:t>
            </a:r>
            <a:r>
              <a:rPr lang="es-ES" sz="2000" dirty="0" smtClean="0">
                <a:latin typeface="Calibri" panose="020F0502020204030204" pitchFamily="34" charset="0"/>
              </a:rPr>
              <a:t>, </a:t>
            </a:r>
            <a:r>
              <a:rPr lang="es-ES" sz="2000" dirty="0">
                <a:latin typeface="Calibri" panose="020F0502020204030204" pitchFamily="34" charset="0"/>
              </a:rPr>
              <a:t>por un plazo no menor a un </a:t>
            </a:r>
            <a:r>
              <a:rPr lang="es-ES" sz="2000" dirty="0" smtClean="0">
                <a:latin typeface="Calibri" panose="020F0502020204030204" pitchFamily="34" charset="0"/>
              </a:rPr>
              <a:t>año.</a:t>
            </a:r>
          </a:p>
          <a:p>
            <a:pPr marL="914400" lvl="1" indent="-457200" algn="just">
              <a:buFont typeface="Wingdings" panose="05000000000000000000" pitchFamily="2" charset="2"/>
              <a:buChar char="q"/>
            </a:pPr>
            <a:r>
              <a:rPr lang="es-ES" sz="2000" b="1" dirty="0" smtClean="0">
                <a:latin typeface="Calibri" panose="020F0502020204030204" pitchFamily="34" charset="0"/>
              </a:rPr>
              <a:t>Excedencias de menos de 30 días, se pueden repartir en dos momentos </a:t>
            </a:r>
            <a:r>
              <a:rPr lang="es-ES" sz="2000" b="1" dirty="0">
                <a:latin typeface="Calibri" panose="020F0502020204030204" pitchFamily="34" charset="0"/>
              </a:rPr>
              <a:t>de año </a:t>
            </a:r>
            <a:r>
              <a:rPr lang="es-ES" sz="2000" dirty="0">
                <a:latin typeface="Calibri" panose="020F0502020204030204" pitchFamily="34" charset="0"/>
              </a:rPr>
              <a:t>hasta un máximo de 30 </a:t>
            </a:r>
            <a:r>
              <a:rPr lang="es-ES" sz="2000" dirty="0" smtClean="0">
                <a:latin typeface="Calibri" panose="020F0502020204030204" pitchFamily="34" charset="0"/>
              </a:rPr>
              <a:t>día naturales </a:t>
            </a:r>
            <a:r>
              <a:rPr lang="es-ES" sz="2000" dirty="0">
                <a:latin typeface="Calibri" panose="020F0502020204030204" pitchFamily="34" charset="0"/>
              </a:rPr>
              <a:t>en total por año, siendo el período mínimo a solicitar de 3 días.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endParaRPr lang="es-ES" sz="1800" dirty="0" smtClean="0"/>
          </a:p>
        </p:txBody>
      </p:sp>
    </p:spTree>
    <p:extLst>
      <p:ext uri="{BB962C8B-B14F-4D97-AF65-F5344CB8AC3E}">
        <p14:creationId xmlns:p14="http://schemas.microsoft.com/office/powerpoint/2010/main" val="312122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412776"/>
            <a:ext cx="8496944" cy="403244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fld id="{EE741CBC-01D0-4EAC-A85A-7AD7FECABD3A}" type="slidenum">
              <a:rPr lang="es-ES_tradnl" altLang="es-ES" sz="2000" i="1" smtClean="0">
                <a:latin typeface="Calibri" panose="020F0502020204030204" pitchFamily="34" charset="0"/>
              </a:rPr>
              <a:pPr marL="0" indent="0" algn="r" eaLnBrk="1" hangingPunct="1">
                <a:buNone/>
                <a:defRPr/>
              </a:pPr>
              <a:t>5</a:t>
            </a:fld>
            <a:endParaRPr lang="es-ES_tradnl" altLang="es-ES" sz="2000" i="1" dirty="0" smtClean="0">
              <a:latin typeface="Calibri" panose="020F0502020204030204" pitchFamily="34" charset="0"/>
            </a:endParaRPr>
          </a:p>
        </p:txBody>
      </p:sp>
      <p:pic>
        <p:nvPicPr>
          <p:cNvPr id="4100" name="Picture 10" descr="Resultado de imagen de puntu lil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34" y="57187"/>
            <a:ext cx="1368623" cy="69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t="7197" r="4174" b="28567"/>
          <a:stretch/>
        </p:blipFill>
        <p:spPr>
          <a:xfrm>
            <a:off x="4283968" y="168630"/>
            <a:ext cx="1152128" cy="469596"/>
          </a:xfrm>
          <a:prstGeom prst="rect">
            <a:avLst/>
          </a:prstGeom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50863" y="836612"/>
            <a:ext cx="8269287" cy="576164"/>
          </a:xfrm>
          <a:solidFill>
            <a:srgbClr val="37515E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s-ES" altLang="es-ES" sz="2400" dirty="0">
                <a:solidFill>
                  <a:schemeClr val="bg1"/>
                </a:solidFill>
              </a:rPr>
              <a:t>Las políticas de conciliación :Claves desde </a:t>
            </a:r>
            <a:r>
              <a:rPr lang="es-ES" altLang="es-ES" sz="2400" dirty="0" smtClean="0">
                <a:solidFill>
                  <a:schemeClr val="bg1"/>
                </a:solidFill>
              </a:rPr>
              <a:t>la gestión</a:t>
            </a:r>
            <a:r>
              <a:rPr lang="es-ES" altLang="es-ES" sz="2400" dirty="0">
                <a:solidFill>
                  <a:schemeClr val="bg1"/>
                </a:solidFill>
              </a:rPr>
              <a:t/>
            </a:r>
            <a:br>
              <a:rPr lang="es-ES" altLang="es-ES" sz="2400" dirty="0">
                <a:solidFill>
                  <a:schemeClr val="bg1"/>
                </a:solidFill>
              </a:rPr>
            </a:br>
            <a:endParaRPr lang="es-ES" altLang="es-ES" sz="2400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611560" y="1916832"/>
            <a:ext cx="79208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S" sz="2000" dirty="0" smtClean="0">
                <a:latin typeface="Calibri" panose="020F0502020204030204" pitchFamily="34" charset="0"/>
              </a:rPr>
              <a:t>Integrar la </a:t>
            </a:r>
            <a:r>
              <a:rPr 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promoción del acogimiento a medidas </a:t>
            </a:r>
            <a:r>
              <a:rPr lang="es-ES" sz="2000" dirty="0" smtClean="0">
                <a:latin typeface="Calibri" panose="020F0502020204030204" pitchFamily="34" charset="0"/>
              </a:rPr>
              <a:t>de conciliación y organización del trabajo de manera transversal: Toda la Dirección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Análisis /respuesta personalizada</a:t>
            </a:r>
            <a:r>
              <a:rPr lang="es-ES" sz="2000" dirty="0" smtClean="0">
                <a:latin typeface="Calibri" panose="020F0502020204030204" pitchFamily="34" charset="0"/>
              </a:rPr>
              <a:t>. Hay medidas de aplicación transversal, pero necesario facilitar análisis por caso: profesional &lt;-&gt; dirección referente.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Direcciones realizan labor pedagógica </a:t>
            </a:r>
            <a:r>
              <a:rPr lang="es-ES" sz="2000" dirty="0" smtClean="0">
                <a:latin typeface="Calibri" panose="020F0502020204030204" pitchFamily="34" charset="0"/>
              </a:rPr>
              <a:t>sobre conciliación= derecho= calidad en la actividad, en tres niveles: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Calibri" panose="020F0502020204030204" pitchFamily="34" charset="0"/>
              </a:rPr>
              <a:t>En el modelo, como parte de la </a:t>
            </a:r>
            <a:r>
              <a:rPr lang="es-ES" sz="2000" b="1" dirty="0" smtClean="0">
                <a:latin typeface="Calibri" panose="020F0502020204030204" pitchFamily="34" charset="0"/>
              </a:rPr>
              <a:t>filosofía de la cooperativa</a:t>
            </a:r>
            <a:r>
              <a:rPr lang="es-ES" sz="2000" dirty="0" smtClean="0">
                <a:latin typeface="Calibri" panose="020F0502020204030204" pitchFamily="34" charset="0"/>
              </a:rPr>
              <a:t>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ES" sz="2000" dirty="0" smtClean="0">
                <a:latin typeface="Calibri" panose="020F0502020204030204" pitchFamily="34" charset="0"/>
              </a:rPr>
              <a:t>A las personas: </a:t>
            </a:r>
            <a:r>
              <a:rPr lang="es-ES" sz="2000" b="1" dirty="0" smtClean="0">
                <a:latin typeface="Calibri" panose="020F0502020204030204" pitchFamily="34" charset="0"/>
              </a:rPr>
              <a:t>sensibilización interna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s-ES" sz="2000" b="1" dirty="0" smtClean="0">
                <a:latin typeface="Calibri" panose="020F0502020204030204" pitchFamily="34" charset="0"/>
              </a:rPr>
              <a:t>A la clientela</a:t>
            </a:r>
            <a:r>
              <a:rPr lang="es-ES" sz="2000" dirty="0" smtClean="0">
                <a:latin typeface="Calibri" panose="020F0502020204030204" pitchFamily="34" charset="0"/>
              </a:rPr>
              <a:t>: A veces resistencias a más profesionales con menos jornada, cambios en equipos,… Trasladar que en realidad supone Profesionales más motivadas/os=más calidad en la atención, cambios en equipo es traer más visiones, más experiencias, etc</a:t>
            </a:r>
            <a:r>
              <a:rPr lang="es-ES" sz="2000" dirty="0" smtClean="0">
                <a:latin typeface="Calibri" panose="020F0502020204030204" pitchFamily="34" charset="0"/>
              </a:rPr>
              <a:t>…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S" sz="2000" b="1" dirty="0">
                <a:solidFill>
                  <a:srgbClr val="7030A0"/>
                </a:solidFill>
                <a:latin typeface="Calibri" panose="020F0502020204030204" pitchFamily="34" charset="0"/>
              </a:rPr>
              <a:t>Participar en redes de entidades </a:t>
            </a:r>
            <a:r>
              <a:rPr 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por la igualdad</a:t>
            </a:r>
            <a:r>
              <a:rPr lang="es-ES" sz="2000" dirty="0">
                <a:latin typeface="Calibri" panose="020F0502020204030204" pitchFamily="34" charset="0"/>
              </a:rPr>
              <a:t> </a:t>
            </a:r>
            <a:r>
              <a:rPr lang="es-ES" sz="2000" dirty="0" smtClean="0">
                <a:latin typeface="Calibri" panose="020F0502020204030204" pitchFamily="34" charset="0"/>
              </a:rPr>
              <a:t>(</a:t>
            </a:r>
            <a:r>
              <a:rPr lang="es-ES" sz="2000" dirty="0" err="1" smtClean="0">
                <a:latin typeface="Calibri" panose="020F0502020204030204" pitchFamily="34" charset="0"/>
              </a:rPr>
              <a:t>Bai</a:t>
            </a:r>
            <a:r>
              <a:rPr lang="es-ES" sz="2000" dirty="0" smtClean="0">
                <a:latin typeface="Calibri" panose="020F0502020204030204" pitchFamily="34" charset="0"/>
              </a:rPr>
              <a:t> Sarea), </a:t>
            </a:r>
            <a:r>
              <a:rPr 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feminismo y economía solidaria </a:t>
            </a:r>
            <a:r>
              <a:rPr lang="es-ES" sz="2000" dirty="0">
                <a:latin typeface="Calibri" panose="020F0502020204030204" pitchFamily="34" charset="0"/>
              </a:rPr>
              <a:t>(</a:t>
            </a:r>
            <a:r>
              <a:rPr lang="es-ES" sz="2000" dirty="0" err="1" smtClean="0">
                <a:latin typeface="Calibri" panose="020F0502020204030204" pitchFamily="34" charset="0"/>
              </a:rPr>
              <a:t>Ekosolfem</a:t>
            </a:r>
            <a:r>
              <a:rPr lang="es-ES" sz="2000" dirty="0" smtClean="0">
                <a:latin typeface="Calibri" panose="020F0502020204030204" pitchFamily="34" charset="0"/>
              </a:rPr>
              <a:t>)</a:t>
            </a:r>
            <a:endParaRPr lang="es-E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42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749668"/>
            <a:ext cx="8269430" cy="375076"/>
          </a:xfrm>
          <a:solidFill>
            <a:srgbClr val="37515E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s-ES" altLang="es-ES" sz="1800" dirty="0" smtClean="0">
                <a:solidFill>
                  <a:schemeClr val="bg1"/>
                </a:solidFill>
                <a:latin typeface="Calibri" panose="020F0502020204030204" pitchFamily="34" charset="0"/>
              </a:rPr>
              <a:t>DATOS</a:t>
            </a:r>
            <a:endParaRPr lang="es-ES" altLang="es-ES" sz="18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412776"/>
            <a:ext cx="8496944" cy="403244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fld id="{EE741CBC-01D0-4EAC-A85A-7AD7FECABD3A}" type="slidenum">
              <a:rPr lang="es-ES_tradnl" altLang="es-ES" sz="2000" i="1" smtClean="0">
                <a:latin typeface="Calibri" panose="020F0502020204030204" pitchFamily="34" charset="0"/>
              </a:rPr>
              <a:pPr marL="0" indent="0" algn="r" eaLnBrk="1" hangingPunct="1">
                <a:buNone/>
                <a:defRPr/>
              </a:pPr>
              <a:t>6</a:t>
            </a:fld>
            <a:endParaRPr lang="es-ES_tradnl" altLang="es-ES" sz="2000" i="1" dirty="0" smtClean="0">
              <a:latin typeface="Calibri" panose="020F0502020204030204" pitchFamily="34" charset="0"/>
            </a:endParaRPr>
          </a:p>
        </p:txBody>
      </p:sp>
      <p:pic>
        <p:nvPicPr>
          <p:cNvPr id="4100" name="Picture 10" descr="Resultado de imagen de puntu lil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34" y="57187"/>
            <a:ext cx="1368623" cy="69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t="7197" r="4174" b="28567"/>
          <a:stretch/>
        </p:blipFill>
        <p:spPr>
          <a:xfrm>
            <a:off x="4283968" y="168630"/>
            <a:ext cx="1152128" cy="469596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24734" y="1200329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Generales</a:t>
            </a:r>
            <a:endParaRPr lang="es-ES" sz="1600" b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630082"/>
              </p:ext>
            </p:extLst>
          </p:nvPr>
        </p:nvGraphicFramePr>
        <p:xfrm>
          <a:off x="4139952" y="1538884"/>
          <a:ext cx="3583058" cy="1291590"/>
        </p:xfrm>
        <a:graphic>
          <a:graphicData uri="http://schemas.openxmlformats.org/drawingml/2006/table">
            <a:tbl>
              <a:tblPr/>
              <a:tblGrid>
                <a:gridCol w="1084262"/>
                <a:gridCol w="624699"/>
                <a:gridCol w="624699"/>
                <a:gridCol w="624699"/>
                <a:gridCol w="624699"/>
              </a:tblGrid>
              <a:tr h="202560">
                <a:tc>
                  <a:txBody>
                    <a:bodyPr/>
                    <a:lstStyle/>
                    <a:p>
                      <a:pPr algn="l" fontAlgn="ctr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Personas en Agintzari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17806">
                <a:tc>
                  <a:txBody>
                    <a:bodyPr/>
                    <a:lstStyle/>
                    <a:p>
                      <a:pPr algn="l" fontAlgn="ctr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Mujeres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Hombres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mujeres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</a:tr>
              <a:tr h="217806"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806"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Coordinadoras/es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806"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Técnicas/os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806"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880" y="1200329"/>
            <a:ext cx="1868631" cy="1868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524733" y="3154571"/>
            <a:ext cx="4176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Acogimiento a medidas de conciliación 2018</a:t>
            </a:r>
            <a:endParaRPr lang="es-ES" sz="1600" b="1" dirty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76556"/>
              </p:ext>
            </p:extLst>
          </p:nvPr>
        </p:nvGraphicFramePr>
        <p:xfrm>
          <a:off x="107503" y="3645024"/>
          <a:ext cx="4680521" cy="1822110"/>
        </p:xfrm>
        <a:graphic>
          <a:graphicData uri="http://schemas.openxmlformats.org/drawingml/2006/table">
            <a:tbl>
              <a:tblPr/>
              <a:tblGrid>
                <a:gridCol w="2160241"/>
                <a:gridCol w="504056"/>
                <a:gridCol w="432048"/>
                <a:gridCol w="432048"/>
                <a:gridCol w="360040"/>
                <a:gridCol w="360040"/>
                <a:gridCol w="432048"/>
              </a:tblGrid>
              <a:tr h="30003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Medidas de conciliación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Hombre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Mujer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</a:t>
                      </a:r>
                      <a:r>
                        <a:rPr lang="es-E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</a:t>
                      </a:r>
                      <a:endParaRPr lang="es-ES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</a:t>
                      </a:r>
                      <a:r>
                        <a:rPr lang="es-E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</a:t>
                      </a:r>
                      <a:endParaRPr lang="es-ES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</a:t>
                      </a:r>
                      <a:r>
                        <a:rPr lang="es-ES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s-ES" sz="105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97B0"/>
                    </a:solidFill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Permiso </a:t>
                      </a:r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maternidad/paternidad  (</a:t>
                      </a:r>
                      <a:r>
                        <a:rPr lang="es-E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 100% de personas en situación se</a:t>
                      </a:r>
                      <a:r>
                        <a:rPr lang="es-ES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acoge)</a:t>
                      </a:r>
                      <a:endParaRPr lang="es-E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Reducciones por cuidado de menor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Excedencia por cuidado de menor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Excedencia voluntaria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03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Excedencia voluntaria en </a:t>
                      </a:r>
                      <a:r>
                        <a:rPr lang="es-E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verano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E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86" t="6129" r="2338" b="4393"/>
          <a:stretch/>
        </p:blipFill>
        <p:spPr bwMode="auto">
          <a:xfrm>
            <a:off x="4860032" y="3573016"/>
            <a:ext cx="4158238" cy="2210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8954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412776"/>
            <a:ext cx="8496944" cy="4032448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fld id="{EE741CBC-01D0-4EAC-A85A-7AD7FECABD3A}" type="slidenum">
              <a:rPr lang="es-ES_tradnl" altLang="es-ES" sz="2000" i="1" smtClean="0">
                <a:latin typeface="Calibri" panose="020F0502020204030204" pitchFamily="34" charset="0"/>
              </a:rPr>
              <a:pPr marL="0" indent="0" algn="r" eaLnBrk="1" hangingPunct="1">
                <a:buNone/>
                <a:defRPr/>
              </a:pPr>
              <a:t>7</a:t>
            </a:fld>
            <a:endParaRPr lang="es-ES_tradnl" altLang="es-ES" sz="2000" i="1" dirty="0" smtClean="0">
              <a:latin typeface="Calibri" panose="020F0502020204030204" pitchFamily="34" charset="0"/>
            </a:endParaRPr>
          </a:p>
        </p:txBody>
      </p:sp>
      <p:pic>
        <p:nvPicPr>
          <p:cNvPr id="4100" name="Picture 10" descr="Resultado de imagen de puntu lil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34" y="57187"/>
            <a:ext cx="1368623" cy="69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t="7197" r="4174" b="28567"/>
          <a:stretch/>
        </p:blipFill>
        <p:spPr>
          <a:xfrm>
            <a:off x="4283968" y="168630"/>
            <a:ext cx="1152128" cy="469596"/>
          </a:xfrm>
          <a:prstGeom prst="rect">
            <a:avLst/>
          </a:prstGeom>
        </p:spPr>
      </p:pic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610" y="638226"/>
            <a:ext cx="8269287" cy="720180"/>
          </a:xfrm>
          <a:solidFill>
            <a:srgbClr val="37515E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s-ES" altLang="es-ES" sz="2400" dirty="0" smtClean="0">
                <a:solidFill>
                  <a:schemeClr val="bg1"/>
                </a:solidFill>
              </a:rPr>
              <a:t>Política integral de promoción de la igualdad: no sólo conciliación</a:t>
            </a:r>
            <a:r>
              <a:rPr lang="es-ES" altLang="es-ES" sz="2400" dirty="0">
                <a:solidFill>
                  <a:schemeClr val="bg1"/>
                </a:solidFill>
              </a:rPr>
              <a:t/>
            </a:r>
            <a:br>
              <a:rPr lang="es-ES" altLang="es-ES" sz="2400" dirty="0">
                <a:solidFill>
                  <a:schemeClr val="bg1"/>
                </a:solidFill>
              </a:rPr>
            </a:br>
            <a:endParaRPr lang="es-ES" altLang="es-ES" sz="2400" dirty="0">
              <a:solidFill>
                <a:schemeClr val="bg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25890" y="1412776"/>
            <a:ext cx="820891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S" sz="2000" dirty="0" smtClean="0">
                <a:latin typeface="Calibri" panose="020F0502020204030204" pitchFamily="34" charset="0"/>
              </a:rPr>
              <a:t>Las medidas de conciliación han de estar integradas en un política integral de igualdad, de manera </a:t>
            </a:r>
            <a:r>
              <a:rPr 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transversal en los planes de gestión</a:t>
            </a:r>
            <a:r>
              <a:rPr lang="es-ES" sz="2000" dirty="0" smtClean="0">
                <a:latin typeface="Calibri" panose="020F0502020204030204" pitchFamily="34" charset="0"/>
              </a:rPr>
              <a:t>.</a:t>
            </a:r>
            <a:endParaRPr lang="es-ES" sz="2000" dirty="0">
              <a:latin typeface="Calibri" panose="020F0502020204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ES" sz="1800" dirty="0" smtClean="0">
                <a:latin typeface="Calibri" panose="020F0502020204030204" pitchFamily="34" charset="0"/>
              </a:rPr>
              <a:t>Incluir en los planes de igualdad / de gestión medidas que favorezcan el </a:t>
            </a:r>
            <a:r>
              <a:rPr lang="es-ES" sz="18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cuidado y vinculación de las personas</a:t>
            </a:r>
            <a:r>
              <a:rPr lang="es-ES" sz="1800" dirty="0" smtClean="0">
                <a:latin typeface="Calibri" panose="020F0502020204030204" pitchFamily="34" charset="0"/>
              </a:rPr>
              <a:t>, en áreas como:</a:t>
            </a:r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es-ES" sz="1800" u="sng" dirty="0" smtClean="0">
                <a:latin typeface="Calibri" panose="020F0502020204030204" pitchFamily="34" charset="0"/>
              </a:rPr>
              <a:t>Participación</a:t>
            </a:r>
            <a:r>
              <a:rPr lang="es-ES" sz="1800" dirty="0" smtClean="0">
                <a:latin typeface="Calibri" panose="020F0502020204030204" pitchFamily="34" charset="0"/>
              </a:rPr>
              <a:t>: promover espacios para la participación, capacidad de decisión en la estrategia, en acciones concretas (sesiones de reflexión estratégica, grupos de trabajo sobre inquietudes o aspectos a desarrollar en la entidad: ej: comisión de gestión de conflictos, etc.). Incluir criterios de conciliación (horarios, medios no presenciales…) que permitan la participación equitativa.</a:t>
            </a:r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es-ES" sz="1800" u="sng" dirty="0" smtClean="0">
                <a:latin typeface="Calibri" panose="020F0502020204030204" pitchFamily="34" charset="0"/>
              </a:rPr>
              <a:t>Acceso universal a información y medidas de vinculación</a:t>
            </a:r>
            <a:r>
              <a:rPr lang="es-ES" sz="1800" dirty="0" smtClean="0">
                <a:latin typeface="Calibri" panose="020F0502020204030204" pitchFamily="34" charset="0"/>
              </a:rPr>
              <a:t>. Disponer de mecanismos o sistemas que permitan que personas que concilien tengan información actualizada sobre aspectos de la entidad, que les permita conocer y acceder a puestos de selección promoción, </a:t>
            </a:r>
            <a:r>
              <a:rPr lang="es-ES" sz="1800" dirty="0">
                <a:latin typeface="Calibri" panose="020F0502020204030204" pitchFamily="34" charset="0"/>
              </a:rPr>
              <a:t>etc… : (</a:t>
            </a:r>
            <a:r>
              <a:rPr lang="es-ES" sz="1800" dirty="0">
                <a:latin typeface="Calibri" panose="020F0502020204030204" pitchFamily="34" charset="0"/>
                <a:hlinkClick r:id="rId4"/>
              </a:rPr>
              <a:t>portal interno de acceso remoto</a:t>
            </a:r>
            <a:r>
              <a:rPr lang="es-ES" sz="1800" dirty="0" smtClean="0">
                <a:latin typeface="Calibri" panose="020F0502020204030204" pitchFamily="34" charset="0"/>
              </a:rPr>
              <a:t>).</a:t>
            </a:r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es-ES" sz="1800" u="sng" dirty="0" smtClean="0">
                <a:latin typeface="Calibri" panose="020F0502020204030204" pitchFamily="34" charset="0"/>
              </a:rPr>
              <a:t>Formación en horario laboral, y posibilidad de acudir estando en acogimiento </a:t>
            </a:r>
            <a:r>
              <a:rPr lang="es-ES" sz="1800" dirty="0" smtClean="0">
                <a:latin typeface="Calibri" panose="020F0502020204030204" pitchFamily="34" charset="0"/>
              </a:rPr>
              <a:t>a permisos, excedencias, etc…</a:t>
            </a:r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es-ES" sz="1800" u="sng" dirty="0" smtClean="0">
                <a:latin typeface="Calibri" panose="020F0502020204030204" pitchFamily="34" charset="0"/>
              </a:rPr>
              <a:t>Protocolos de acogida </a:t>
            </a:r>
            <a:r>
              <a:rPr lang="es-ES" sz="1800" dirty="0" smtClean="0">
                <a:latin typeface="Calibri" panose="020F0502020204030204" pitchFamily="34" charset="0"/>
              </a:rPr>
              <a:t>(en la entrada a la entidad, a la vuelta de excedencias, etc..).</a:t>
            </a:r>
          </a:p>
          <a:p>
            <a:pPr algn="just"/>
            <a:endParaRPr lang="es-E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4734" y="749668"/>
            <a:ext cx="8269430" cy="936104"/>
          </a:xfrm>
          <a:solidFill>
            <a:srgbClr val="37515E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s-ES" altLang="es-ES" sz="2400" dirty="0" smtClean="0">
                <a:solidFill>
                  <a:schemeClr val="bg1"/>
                </a:solidFill>
              </a:rPr>
              <a:t>Innovación: nuevas fórmulas en materia de conciliación /cuidado  Vinculograma </a:t>
            </a:r>
            <a:endParaRPr lang="es-ES" altLang="es-ES" sz="2400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772816"/>
            <a:ext cx="8496944" cy="468052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None/>
              <a:defRPr/>
            </a:pPr>
            <a:r>
              <a:rPr lang="es-ES_tradnl" altLang="es-ES" sz="2000" dirty="0" smtClean="0">
                <a:latin typeface="Calibri" panose="020F0502020204030204" pitchFamily="34" charset="0"/>
              </a:rPr>
              <a:t>-Proyecto piloto activado desde un equipo autoiniciado, participa la Dirección</a:t>
            </a:r>
          </a:p>
          <a:p>
            <a:pPr marL="0" indent="0" algn="just" eaLnBrk="1" hangingPunct="1">
              <a:buNone/>
              <a:defRPr/>
            </a:pPr>
            <a:r>
              <a:rPr lang="es-ES_tradnl" altLang="es-ES" sz="2000" dirty="0" smtClean="0">
                <a:latin typeface="Calibri" panose="020F0502020204030204" pitchFamily="34" charset="0"/>
              </a:rPr>
              <a:t>-Parte de un cambio de paradigma “ir más allá en el concepto de conciliación”:</a:t>
            </a:r>
          </a:p>
          <a:p>
            <a:pPr lvl="1" algn="just" eaLnBrk="1" hangingPunct="1">
              <a:buFont typeface="Courier New" panose="02070309020205020404" pitchFamily="49" charset="0"/>
              <a:buChar char="o"/>
              <a:defRPr/>
            </a:pPr>
            <a:r>
              <a:rPr lang="es-ES_tradnl" altLang="es-ES" sz="1600" b="1" dirty="0" smtClean="0">
                <a:latin typeface="Calibri" panose="020F0502020204030204" pitchFamily="34" charset="0"/>
              </a:rPr>
              <a:t>Esfera pública y privada no está separada</a:t>
            </a:r>
            <a:r>
              <a:rPr lang="es-ES_tradnl" altLang="es-ES" sz="1600" dirty="0" smtClean="0">
                <a:latin typeface="Calibri" panose="020F0502020204030204" pitchFamily="34" charset="0"/>
              </a:rPr>
              <a:t>, cada vez menos, necesidad de </a:t>
            </a:r>
            <a:r>
              <a:rPr lang="es-ES_tradnl" altLang="es-ES" sz="1600" b="1" dirty="0" smtClean="0">
                <a:latin typeface="Calibri" panose="020F0502020204030204" pitchFamily="34" charset="0"/>
              </a:rPr>
              <a:t>reorganizarnos</a:t>
            </a:r>
            <a:endParaRPr lang="es-ES" sz="1400" b="1" i="1" dirty="0" smtClean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pPr marL="457200" lvl="1" indent="0" algn="just" eaLnBrk="1" hangingPunct="1">
              <a:buNone/>
              <a:defRPr/>
            </a:pPr>
            <a:r>
              <a:rPr lang="es-ES" sz="1400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“</a:t>
            </a:r>
            <a:r>
              <a:rPr lang="es-ES" sz="1400" i="1" dirty="0">
                <a:solidFill>
                  <a:srgbClr val="7030A0"/>
                </a:solidFill>
                <a:latin typeface="Calibri" panose="020F0502020204030204" pitchFamily="34" charset="0"/>
              </a:rPr>
              <a:t>La crisis de los cuidados nos está mostrando que necesitamos reorganizarnos, que las formas de organización social y laboral han de ser revisadas, se han quedado obsoletas y no responden a las necesidades y demandas del mundo </a:t>
            </a:r>
            <a:r>
              <a:rPr lang="es-ES" sz="1400" i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actual”.</a:t>
            </a:r>
            <a:r>
              <a:rPr lang="es-ES" sz="12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  </a:t>
            </a:r>
          </a:p>
          <a:p>
            <a:pPr marL="457200" lvl="1" indent="0" algn="just" eaLnBrk="1" hangingPunct="1">
              <a:buNone/>
              <a:defRPr/>
            </a:pPr>
            <a:r>
              <a:rPr lang="es-ES" sz="12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Construir</a:t>
            </a:r>
            <a:r>
              <a:rPr lang="es-ES" sz="1200" dirty="0">
                <a:solidFill>
                  <a:srgbClr val="7030A0"/>
                </a:solidFill>
                <a:latin typeface="Calibri" panose="020F0502020204030204" pitchFamily="34" charset="0"/>
              </a:rPr>
              <a:t>, cuidar, habitar: prácticas feministas en organizaciones de la economía solidaria</a:t>
            </a:r>
            <a:r>
              <a:rPr lang="es-ES" sz="12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” (2019). </a:t>
            </a:r>
            <a:r>
              <a:rPr lang="es-ES" sz="1200" dirty="0">
                <a:solidFill>
                  <a:srgbClr val="7030A0"/>
                </a:solidFill>
                <a:latin typeface="Calibri" panose="020F0502020204030204" pitchFamily="34" charset="0"/>
              </a:rPr>
              <a:t>Maisa Bascuas, </a:t>
            </a:r>
            <a:r>
              <a:rPr lang="es-ES" sz="12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 Josefina </a:t>
            </a:r>
            <a:r>
              <a:rPr lang="es-ES" sz="1200" dirty="0">
                <a:solidFill>
                  <a:srgbClr val="7030A0"/>
                </a:solidFill>
                <a:latin typeface="Calibri" panose="020F0502020204030204" pitchFamily="34" charset="0"/>
              </a:rPr>
              <a:t>Roco Sanfilippo, Silvia </a:t>
            </a:r>
            <a:r>
              <a:rPr lang="es-ES" sz="12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Piris, Melissa </a:t>
            </a:r>
            <a:r>
              <a:rPr lang="es-ES" sz="1200" dirty="0">
                <a:solidFill>
                  <a:srgbClr val="7030A0"/>
                </a:solidFill>
                <a:latin typeface="Calibri" panose="020F0502020204030204" pitchFamily="34" charset="0"/>
              </a:rPr>
              <a:t>Cabrera, Naroa Ortega y Zaloa </a:t>
            </a:r>
            <a:r>
              <a:rPr lang="es-ES" sz="1200" dirty="0" smtClean="0">
                <a:solidFill>
                  <a:srgbClr val="7030A0"/>
                </a:solidFill>
                <a:latin typeface="Calibri" panose="020F0502020204030204" pitchFamily="34" charset="0"/>
              </a:rPr>
              <a:t>Pérez</a:t>
            </a:r>
            <a:endParaRPr lang="es-ES_tradnl" altLang="es-ES" sz="1600" dirty="0" smtClean="0">
              <a:latin typeface="Calibri" panose="020F0502020204030204" pitchFamily="34" charset="0"/>
            </a:endParaRPr>
          </a:p>
          <a:p>
            <a:pPr lvl="1" algn="just" eaLnBrk="1" hangingPunct="1">
              <a:buFont typeface="Courier New" panose="02070309020205020404" pitchFamily="49" charset="0"/>
              <a:buChar char="o"/>
              <a:defRPr/>
            </a:pPr>
            <a:r>
              <a:rPr lang="es-ES_tradnl" altLang="es-ES" sz="1600" b="1" dirty="0" smtClean="0">
                <a:latin typeface="Calibri" panose="020F0502020204030204" pitchFamily="34" charset="0"/>
              </a:rPr>
              <a:t>Reivindicar los cuidados como parte de la sostenibilidad de la vida</a:t>
            </a:r>
            <a:r>
              <a:rPr lang="es-ES_tradnl" altLang="es-ES" sz="1600" dirty="0" smtClean="0">
                <a:latin typeface="Calibri" panose="020F0502020204030204" pitchFamily="34" charset="0"/>
              </a:rPr>
              <a:t> (personal, familiar y laboral).</a:t>
            </a:r>
            <a:endParaRPr lang="es-ES_tradnl" altLang="es-ES" sz="1400" i="1" dirty="0" smtClean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pPr lvl="1" algn="just" eaLnBrk="1" hangingPunct="1">
              <a:buFont typeface="Courier New" panose="02070309020205020404" pitchFamily="49" charset="0"/>
              <a:buChar char="o"/>
              <a:defRPr/>
            </a:pPr>
            <a:r>
              <a:rPr lang="es-ES_tradnl" altLang="es-ES" sz="1600" b="1" dirty="0" smtClean="0">
                <a:latin typeface="Calibri" panose="020F0502020204030204" pitchFamily="34" charset="0"/>
              </a:rPr>
              <a:t>Avanzar en la concepción tradicional de familia</a:t>
            </a:r>
            <a:r>
              <a:rPr lang="es-ES_tradnl" altLang="es-ES" sz="1600" dirty="0" smtClean="0">
                <a:latin typeface="Calibri" panose="020F0502020204030204" pitchFamily="34" charset="0"/>
              </a:rPr>
              <a:t>, y de las medidas de conciliación ordenadas por niveles de cosanguinidad.</a:t>
            </a:r>
            <a:endParaRPr lang="es-ES_tradnl" altLang="es-ES" sz="1600" dirty="0">
              <a:latin typeface="Calibri" panose="020F0502020204030204" pitchFamily="34" charset="0"/>
            </a:endParaRPr>
          </a:p>
          <a:p>
            <a:pPr algn="just" eaLnBrk="1" hangingPunct="1">
              <a:buFontTx/>
              <a:buChar char="-"/>
              <a:defRPr/>
            </a:pPr>
            <a:r>
              <a:rPr lang="es-ES_tradnl" altLang="es-ES" sz="2000" dirty="0" smtClean="0">
                <a:latin typeface="Calibri" panose="020F0502020204030204" pitchFamily="34" charset="0"/>
              </a:rPr>
              <a:t>Proyecto piloto: </a:t>
            </a:r>
            <a:r>
              <a:rPr lang="es-ES_tradnl" altLang="es-ES" sz="20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Vinculograma </a:t>
            </a:r>
          </a:p>
          <a:p>
            <a:pPr lvl="1" algn="just" eaLnBrk="1" hangingPunct="1">
              <a:buFont typeface="Courier New" panose="02070309020205020404" pitchFamily="49" charset="0"/>
              <a:buChar char="o"/>
              <a:defRPr/>
            </a:pPr>
            <a:r>
              <a:rPr lang="es-ES" altLang="es-ES" sz="1400" dirty="0">
                <a:latin typeface="Calibri" panose="020F0502020204030204" pitchFamily="34" charset="0"/>
              </a:rPr>
              <a:t>La concepción de familia que suscribimos en Agintzari no tiene como base únicamente los vínculos de consanguineidad, sino el afecto que libremente establecemos con las personas que elegimos y que, por tanto, incluye una plural y amplia gama de modelos familiares. </a:t>
            </a:r>
            <a:endParaRPr lang="es-ES" altLang="es-ES" sz="1400" dirty="0" smtClean="0">
              <a:latin typeface="Calibri" panose="020F0502020204030204" pitchFamily="34" charset="0"/>
            </a:endParaRPr>
          </a:p>
          <a:p>
            <a:pPr lvl="1" algn="just" eaLnBrk="1" hangingPunct="1">
              <a:buFont typeface="Courier New" panose="02070309020205020404" pitchFamily="49" charset="0"/>
              <a:buChar char="o"/>
              <a:defRPr/>
            </a:pPr>
            <a:r>
              <a:rPr lang="es-ES" altLang="es-ES" sz="1400" dirty="0" smtClean="0">
                <a:latin typeface="Calibri" panose="020F0502020204030204" pitchFamily="34" charset="0"/>
              </a:rPr>
              <a:t>No </a:t>
            </a:r>
            <a:r>
              <a:rPr lang="es-ES" altLang="es-ES" sz="1400" dirty="0">
                <a:latin typeface="Calibri" panose="020F0502020204030204" pitchFamily="34" charset="0"/>
              </a:rPr>
              <a:t>todos los vínculos que establecemos pueden registrarse o legalizarse; pero no por ello tienen menor importancia en nuestra vida.</a:t>
            </a:r>
            <a:endParaRPr lang="es-ES_tradnl" altLang="es-ES" sz="1400" dirty="0">
              <a:latin typeface="Calibri" panose="020F0502020204030204" pitchFamily="34" charset="0"/>
            </a:endParaRPr>
          </a:p>
          <a:p>
            <a:pPr lvl="1" algn="just" eaLnBrk="1" hangingPunct="1">
              <a:defRPr/>
            </a:pPr>
            <a:endParaRPr lang="es-ES_tradnl" altLang="es-ES" sz="1600" dirty="0" smtClean="0">
              <a:latin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fld id="{EE741CBC-01D0-4EAC-A85A-7AD7FECABD3A}" type="slidenum">
              <a:rPr lang="es-ES_tradnl" altLang="es-ES" sz="2000" i="1" smtClean="0">
                <a:latin typeface="Calibri" panose="020F0502020204030204" pitchFamily="34" charset="0"/>
              </a:rPr>
              <a:pPr marL="0" indent="0" algn="r" eaLnBrk="1" hangingPunct="1">
                <a:buNone/>
                <a:defRPr/>
              </a:pPr>
              <a:t>8</a:t>
            </a:fld>
            <a:endParaRPr lang="es-ES_tradnl" altLang="es-ES" sz="2000" i="1" dirty="0" smtClean="0">
              <a:latin typeface="Calibri" panose="020F0502020204030204" pitchFamily="34" charset="0"/>
            </a:endParaRPr>
          </a:p>
        </p:txBody>
      </p:sp>
      <p:pic>
        <p:nvPicPr>
          <p:cNvPr id="4100" name="Picture 10" descr="Resultado de imagen de puntu lil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34" y="57187"/>
            <a:ext cx="1368623" cy="69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t="7197" r="4174" b="28567"/>
          <a:stretch/>
        </p:blipFill>
        <p:spPr>
          <a:xfrm>
            <a:off x="4283968" y="168630"/>
            <a:ext cx="1152128" cy="46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28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4734" y="749668"/>
            <a:ext cx="8269430" cy="936104"/>
          </a:xfrm>
          <a:solidFill>
            <a:srgbClr val="37515E"/>
          </a:solidFill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es-ES" altLang="es-ES" sz="2400" dirty="0" smtClean="0">
                <a:solidFill>
                  <a:schemeClr val="bg1"/>
                </a:solidFill>
              </a:rPr>
              <a:t>Innovación: nuevas fórmulas en materia de conciliación /cuidado  Vinculograma </a:t>
            </a:r>
            <a:endParaRPr lang="es-ES" altLang="es-ES" sz="2400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8" y="1772816"/>
            <a:ext cx="8496944" cy="468052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buNone/>
              <a:defRPr/>
            </a:pPr>
            <a:r>
              <a:rPr lang="es-ES_tradnl" altLang="es-ES" sz="2000" dirty="0" smtClean="0">
                <a:latin typeface="Calibri" panose="020F0502020204030204" pitchFamily="34" charset="0"/>
              </a:rPr>
              <a:t> </a:t>
            </a:r>
            <a:r>
              <a:rPr lang="es-ES_tradnl" altLang="es-ES" sz="1500" b="1" dirty="0" smtClean="0">
                <a:solidFill>
                  <a:srgbClr val="7030A0"/>
                </a:solidFill>
                <a:latin typeface="Calibri" panose="020F0502020204030204" pitchFamily="34" charset="0"/>
              </a:rPr>
              <a:t>Vinculograma </a:t>
            </a:r>
          </a:p>
          <a:p>
            <a:pPr lvl="1" algn="just" eaLnBrk="1" hangingPunct="1">
              <a:buFont typeface="Courier New" panose="02070309020205020404" pitchFamily="49" charset="0"/>
              <a:buChar char="o"/>
              <a:defRPr/>
            </a:pPr>
            <a:r>
              <a:rPr lang="es-ES" altLang="es-ES" sz="1500" dirty="0">
                <a:latin typeface="Calibri" panose="020F0502020204030204" pitchFamily="34" charset="0"/>
              </a:rPr>
              <a:t>C</a:t>
            </a:r>
            <a:r>
              <a:rPr lang="es-ES" altLang="es-ES" sz="1500" dirty="0" smtClean="0">
                <a:latin typeface="Calibri" panose="020F0502020204030204" pitchFamily="34" charset="0"/>
              </a:rPr>
              <a:t>onsideramos </a:t>
            </a:r>
            <a:r>
              <a:rPr lang="es-ES" altLang="es-ES" sz="1500" dirty="0">
                <a:latin typeface="Calibri" panose="020F0502020204030204" pitchFamily="34" charset="0"/>
              </a:rPr>
              <a:t>coherente sumar a la formulación relativa a los permisos por cuidado utilizada históricamente en Agintzari una </a:t>
            </a:r>
            <a:r>
              <a:rPr lang="es-ES" altLang="es-ES" sz="1500" b="1" dirty="0">
                <a:latin typeface="Calibri" panose="020F0502020204030204" pitchFamily="34" charset="0"/>
              </a:rPr>
              <a:t>nueva fórmula que posibilite establecer a quién queremos cuidar en base </a:t>
            </a:r>
            <a:r>
              <a:rPr lang="es-ES" altLang="es-ES" sz="1500" b="1" dirty="0" smtClean="0">
                <a:latin typeface="Calibri" panose="020F0502020204030204" pitchFamily="34" charset="0"/>
              </a:rPr>
              <a:t>a </a:t>
            </a:r>
            <a:r>
              <a:rPr lang="es-ES" altLang="es-ES" sz="1500" b="1" dirty="0">
                <a:latin typeface="Calibri" panose="020F0502020204030204" pitchFamily="34" charset="0"/>
              </a:rPr>
              <a:t>unos criterios de afinidad con las que tenemos una vinculación emocional y/o social, </a:t>
            </a:r>
            <a:r>
              <a:rPr lang="es-ES" altLang="es-ES" sz="1500" dirty="0">
                <a:latin typeface="Calibri" panose="020F0502020204030204" pitchFamily="34" charset="0"/>
              </a:rPr>
              <a:t>favoreciendo así nuevos modelos de </a:t>
            </a:r>
            <a:r>
              <a:rPr lang="es-ES" altLang="es-ES" sz="1500" dirty="0" smtClean="0">
                <a:latin typeface="Calibri" panose="020F0502020204030204" pitchFamily="34" charset="0"/>
              </a:rPr>
              <a:t>cuidados.</a:t>
            </a:r>
          </a:p>
          <a:p>
            <a:pPr lvl="1" algn="just" eaLnBrk="1" hangingPunct="1">
              <a:buFont typeface="Courier New" panose="02070309020205020404" pitchFamily="49" charset="0"/>
              <a:buChar char="o"/>
              <a:defRPr/>
            </a:pPr>
            <a:r>
              <a:rPr lang="es-ES" altLang="es-ES" sz="1500" i="1" dirty="0" smtClean="0">
                <a:latin typeface="Calibri" panose="020F0502020204030204" pitchFamily="34" charset="0"/>
              </a:rPr>
              <a:t>“Que </a:t>
            </a:r>
            <a:r>
              <a:rPr lang="es-ES" altLang="es-ES" sz="1500" i="1" dirty="0">
                <a:latin typeface="Calibri" panose="020F0502020204030204" pitchFamily="34" charset="0"/>
              </a:rPr>
              <a:t>las personas socias que así lo quieran y manifiesten tengan la posibilidad de optar por este nuevo modelo de gestión de los cuidados y puedan diseñar su red personal a partir de vínculos afectivos expresamente manifestados</a:t>
            </a:r>
            <a:r>
              <a:rPr lang="es-ES" altLang="es-ES" sz="1500" i="1" dirty="0" smtClean="0">
                <a:latin typeface="Calibri" panose="020F0502020204030204" pitchFamily="34" charset="0"/>
              </a:rPr>
              <a:t>”.</a:t>
            </a:r>
          </a:p>
          <a:p>
            <a:pPr lvl="2" algn="just" eaLnBrk="1" hangingPunct="1">
              <a:buFont typeface="Wingdings" panose="05000000000000000000" pitchFamily="2" charset="2"/>
              <a:buChar char="ü"/>
              <a:defRPr/>
            </a:pPr>
            <a:r>
              <a:rPr lang="es-ES" altLang="es-ES" sz="1500" i="1" dirty="0" smtClean="0">
                <a:latin typeface="Calibri" panose="020F0502020204030204" pitchFamily="34" charset="0"/>
              </a:rPr>
              <a:t>Cada </a:t>
            </a:r>
            <a:r>
              <a:rPr lang="es-ES" altLang="es-ES" sz="1500" i="1" dirty="0">
                <a:latin typeface="Calibri" panose="020F0502020204030204" pitchFamily="34" charset="0"/>
              </a:rPr>
              <a:t>persona socia De esta manera, </a:t>
            </a:r>
            <a:r>
              <a:rPr lang="es-ES" altLang="es-ES" sz="1500" i="1" dirty="0" smtClean="0">
                <a:latin typeface="Calibri" panose="020F0502020204030204" pitchFamily="34" charset="0"/>
              </a:rPr>
              <a:t>establecería </a:t>
            </a:r>
            <a:r>
              <a:rPr lang="es-ES" altLang="es-ES" sz="1500" i="1" dirty="0">
                <a:latin typeface="Calibri" panose="020F0502020204030204" pitchFamily="34" charset="0"/>
              </a:rPr>
              <a:t>5 personas por las cuales adquirir derechos de cuidado equiparables a 1ª línea de consanguinidad y otras 5 personas equiparables a 2ª línea de consanguinidad</a:t>
            </a:r>
            <a:r>
              <a:rPr lang="es-ES" altLang="es-ES" sz="1500" i="1" dirty="0" smtClean="0">
                <a:latin typeface="Calibri" panose="020F0502020204030204" pitchFamily="34" charset="0"/>
              </a:rPr>
              <a:t>.</a:t>
            </a:r>
          </a:p>
          <a:p>
            <a:pPr lvl="2" algn="just" eaLnBrk="1" hangingPunct="1">
              <a:buFont typeface="Wingdings" panose="05000000000000000000" pitchFamily="2" charset="2"/>
              <a:buChar char="ü"/>
              <a:defRPr/>
            </a:pPr>
            <a:r>
              <a:rPr lang="es-ES" altLang="es-ES" sz="1500" i="1" dirty="0">
                <a:latin typeface="Calibri" panose="020F0502020204030204" pitchFamily="34" charset="0"/>
              </a:rPr>
              <a:t>Revisable cada dos </a:t>
            </a:r>
            <a:r>
              <a:rPr lang="es-ES" altLang="es-ES" sz="1500" i="1" dirty="0" smtClean="0">
                <a:latin typeface="Calibri" panose="020F0502020204030204" pitchFamily="34" charset="0"/>
              </a:rPr>
              <a:t>año: posibilidad </a:t>
            </a:r>
            <a:r>
              <a:rPr lang="es-ES" altLang="es-ES" sz="1500" i="1" dirty="0">
                <a:latin typeface="Calibri" panose="020F0502020204030204" pitchFamily="34" charset="0"/>
              </a:rPr>
              <a:t>de modificar las personas que componen la red de cuidado cada dos años, a excepción de por causa de </a:t>
            </a:r>
            <a:r>
              <a:rPr lang="es-ES" altLang="es-ES" sz="1500" i="1" dirty="0" smtClean="0">
                <a:latin typeface="Calibri" panose="020F0502020204030204" pitchFamily="34" charset="0"/>
              </a:rPr>
              <a:t>defunción.</a:t>
            </a:r>
          </a:p>
          <a:p>
            <a:pPr lvl="2" algn="just" eaLnBrk="1" hangingPunct="1">
              <a:buFont typeface="Wingdings" panose="05000000000000000000" pitchFamily="2" charset="2"/>
              <a:buChar char="ü"/>
              <a:defRPr/>
            </a:pPr>
            <a:r>
              <a:rPr lang="es-ES" altLang="es-ES" sz="1500" i="1" dirty="0" smtClean="0">
                <a:latin typeface="Calibri" panose="020F0502020204030204" pitchFamily="34" charset="0"/>
              </a:rPr>
              <a:t>Criterios de gestión: La persona socia que se adscribiera renunciaría al modelo tradicional</a:t>
            </a:r>
          </a:p>
          <a:p>
            <a:pPr lvl="1" algn="just" eaLnBrk="1" hangingPunct="1">
              <a:buFont typeface="Courier New" panose="02070309020205020404" pitchFamily="49" charset="0"/>
              <a:buChar char="o"/>
              <a:defRPr/>
            </a:pPr>
            <a:r>
              <a:rPr lang="es-ES" altLang="es-ES" sz="1500" dirty="0" smtClean="0">
                <a:latin typeface="Calibri" panose="020F0502020204030204" pitchFamily="34" charset="0"/>
              </a:rPr>
              <a:t>No sabemos cual podrá ser la aplicabilidad, como se gestionaría respecto a la </a:t>
            </a:r>
            <a:r>
              <a:rPr lang="es-ES" altLang="es-ES" sz="1500" dirty="0">
                <a:latin typeface="Calibri" panose="020F0502020204030204" pitchFamily="34" charset="0"/>
              </a:rPr>
              <a:t>n</a:t>
            </a:r>
            <a:r>
              <a:rPr lang="es-ES" altLang="es-ES" sz="1500" dirty="0" smtClean="0">
                <a:latin typeface="Calibri" panose="020F0502020204030204" pitchFamily="34" charset="0"/>
              </a:rPr>
              <a:t>ormativa laboral, pero es un </a:t>
            </a:r>
            <a:r>
              <a:rPr lang="es-ES" altLang="es-ES" sz="1500" b="1" dirty="0" smtClean="0">
                <a:latin typeface="Calibri" panose="020F0502020204030204" pitchFamily="34" charset="0"/>
              </a:rPr>
              <a:t>modo de ejercer sensibilización interna, avances en nuestra filosofía y seguir avanzando en derechos de las persona</a:t>
            </a:r>
            <a:r>
              <a:rPr lang="es-ES" altLang="es-ES" sz="1500" dirty="0" smtClean="0">
                <a:latin typeface="Calibri" panose="020F0502020204030204" pitchFamily="34" charset="0"/>
              </a:rPr>
              <a:t>s de ejercicio conciliado de su vida personal, familiar y laboral</a:t>
            </a:r>
            <a:endParaRPr lang="es-ES" altLang="es-ES" sz="1500" dirty="0">
              <a:latin typeface="Calibri" panose="020F0502020204030204" pitchFamily="34" charset="0"/>
            </a:endParaRPr>
          </a:p>
          <a:p>
            <a:pPr lvl="2" algn="just" eaLnBrk="1" hangingPunct="1">
              <a:buFont typeface="Wingdings" panose="05000000000000000000" pitchFamily="2" charset="2"/>
              <a:buChar char="ü"/>
              <a:defRPr/>
            </a:pPr>
            <a:endParaRPr lang="es-ES" altLang="es-ES" sz="1000" i="1" dirty="0">
              <a:latin typeface="Calibri" panose="020F0502020204030204" pitchFamily="34" charset="0"/>
            </a:endParaRPr>
          </a:p>
          <a:p>
            <a:pPr lvl="2" algn="just" eaLnBrk="1" hangingPunct="1">
              <a:buFont typeface="Wingdings" panose="05000000000000000000" pitchFamily="2" charset="2"/>
              <a:buChar char="ü"/>
              <a:defRPr/>
            </a:pPr>
            <a:endParaRPr lang="es-ES_tradnl" altLang="es-ES" sz="1000" i="1" dirty="0" smtClean="0">
              <a:latin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just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endParaRPr lang="es-ES_tradnl" altLang="es-ES" sz="2000" i="1" dirty="0" smtClean="0">
              <a:latin typeface="Calibri" panose="020F0502020204030204" pitchFamily="34" charset="0"/>
            </a:endParaRPr>
          </a:p>
          <a:p>
            <a:pPr marL="0" indent="0" algn="r" eaLnBrk="1" hangingPunct="1">
              <a:buNone/>
              <a:defRPr/>
            </a:pPr>
            <a:fld id="{EE741CBC-01D0-4EAC-A85A-7AD7FECABD3A}" type="slidenum">
              <a:rPr lang="es-ES_tradnl" altLang="es-ES" sz="2000" i="1" smtClean="0">
                <a:latin typeface="Calibri" panose="020F0502020204030204" pitchFamily="34" charset="0"/>
              </a:rPr>
              <a:pPr marL="0" indent="0" algn="r" eaLnBrk="1" hangingPunct="1">
                <a:buNone/>
                <a:defRPr/>
              </a:pPr>
              <a:t>9</a:t>
            </a:fld>
            <a:endParaRPr lang="es-ES_tradnl" altLang="es-ES" sz="2000" i="1" dirty="0" smtClean="0">
              <a:latin typeface="Calibri" panose="020F0502020204030204" pitchFamily="34" charset="0"/>
            </a:endParaRPr>
          </a:p>
        </p:txBody>
      </p:sp>
      <p:pic>
        <p:nvPicPr>
          <p:cNvPr id="4100" name="Picture 10" descr="Resultado de imagen de puntu lil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734" y="57187"/>
            <a:ext cx="1368623" cy="69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3" t="7197" r="4174" b="28567"/>
          <a:stretch/>
        </p:blipFill>
        <p:spPr>
          <a:xfrm>
            <a:off x="4283968" y="168630"/>
            <a:ext cx="1152128" cy="46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55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FCEC4086782F94483DD97CFFC8C8702" ma:contentTypeVersion="3" ma:contentTypeDescription="Crear nuevo documento." ma:contentTypeScope="" ma:versionID="9e72ef162a0cc17157d909c7c816e748">
  <xsd:schema xmlns:xsd="http://www.w3.org/2001/XMLSchema" xmlns:xs="http://www.w3.org/2001/XMLSchema" xmlns:p="http://schemas.microsoft.com/office/2006/metadata/properties" xmlns:ns2="adcee2e3-ea15-4417-8b31-f2627a05c607" targetNamespace="http://schemas.microsoft.com/office/2006/metadata/properties" ma:root="true" ma:fieldsID="266054f91acccdd438fcaa870796589a" ns2:_="">
    <xsd:import namespace="adcee2e3-ea15-4417-8b31-f2627a05c607"/>
    <xsd:element name="properties">
      <xsd:complexType>
        <xsd:sequence>
          <xsd:element name="documentManagement">
            <xsd:complexType>
              <xsd:all>
                <xsd:element ref="ns2:A_x00f1_o"/>
                <xsd:element ref="ns2:Comentarios" minOccurs="0"/>
                <xsd:element ref="ns2:Asunt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cee2e3-ea15-4417-8b31-f2627a05c607" elementFormDefault="qualified">
    <xsd:import namespace="http://schemas.microsoft.com/office/2006/documentManagement/types"/>
    <xsd:import namespace="http://schemas.microsoft.com/office/infopath/2007/PartnerControls"/>
    <xsd:element name="A_x00f1_o" ma:index="8" ma:displayName="Año" ma:description="Año de publicación del documento" ma:internalName="A_x00f1_o">
      <xsd:simpleType>
        <xsd:restriction base="dms:Text">
          <xsd:maxLength value="4"/>
        </xsd:restriction>
      </xsd:simpleType>
    </xsd:element>
    <xsd:element name="Comentarios" ma:index="9" nillable="true" ma:displayName="Comentarios" ma:description="Comentarios al documento" ma:internalName="Comentarios">
      <xsd:simpleType>
        <xsd:restriction base="dms:Text">
          <xsd:maxLength value="255"/>
        </xsd:restriction>
      </xsd:simpleType>
    </xsd:element>
    <xsd:element name="Asunto" ma:index="10" nillable="true" ma:displayName="Asunto" ma:description="Asunto o tema al que hace referencia el documeto" ma:internalName="Asunto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 o descripción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sunto xmlns="adcee2e3-ea15-4417-8b31-f2627a05c607">Manual Imagen</Asunto>
    <A_x00f1_o xmlns="adcee2e3-ea15-4417-8b31-f2627a05c607">2014</A_x00f1_o>
    <Comentarios xmlns="adcee2e3-ea15-4417-8b31-f2627a05c607" xsi:nil="true"/>
  </documentManagement>
</p:properties>
</file>

<file path=customXml/itemProps1.xml><?xml version="1.0" encoding="utf-8"?>
<ds:datastoreItem xmlns:ds="http://schemas.openxmlformats.org/officeDocument/2006/customXml" ds:itemID="{2F2F719D-CE26-4663-AC1F-4E75F6F04D89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8B7233A0-E3D1-4CF4-B69E-71E203DD63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cee2e3-ea15-4417-8b31-f2627a05c6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0807E3-88E4-4C02-91B6-DD4748C3EFA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49A4E5F-78D7-4729-8B8D-7D2D5EBFF5D5}">
  <ds:schemaRefs>
    <ds:schemaRef ds:uri="http://schemas.microsoft.com/office/2006/documentManagement/types"/>
    <ds:schemaRef ds:uri="adcee2e3-ea15-4417-8b31-f2627a05c607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930</TotalTime>
  <Words>1621</Words>
  <Application>Microsoft Office PowerPoint</Application>
  <PresentationFormat>Presentación en pantalla (4:3)</PresentationFormat>
  <Paragraphs>245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Blank Presentation</vt:lpstr>
      <vt:lpstr>Presentación de PowerPoint</vt:lpstr>
      <vt:lpstr>Ideas fuerza</vt:lpstr>
      <vt:lpstr>Las políticas de conciliación: Claves desde nuestra experiencia </vt:lpstr>
      <vt:lpstr>Las políticas de conciliación : Algunas medidas</vt:lpstr>
      <vt:lpstr>Las políticas de conciliación :Claves desde la gestión </vt:lpstr>
      <vt:lpstr>DATOS</vt:lpstr>
      <vt:lpstr>Política integral de promoción de la igualdad: no sólo conciliación </vt:lpstr>
      <vt:lpstr>Innovación: nuevas fórmulas en materia de conciliación /cuidado  Vinculograma </vt:lpstr>
      <vt:lpstr>Innovación: nuevas fórmulas en materia de conciliación /cuidado  Vinculograma </vt:lpstr>
      <vt:lpstr>Resumen</vt:lpstr>
      <vt:lpstr>Eskerrik asko Agintzariren partez</vt:lpstr>
    </vt:vector>
  </TitlesOfParts>
  <Company>xmxmx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documentos PowerPoint</dc:title>
  <dc:creator>otra cosa xmxm</dc:creator>
  <cp:lastModifiedBy> </cp:lastModifiedBy>
  <cp:revision>95</cp:revision>
  <dcterms:created xsi:type="dcterms:W3CDTF">2012-12-20T15:58:31Z</dcterms:created>
  <dcterms:modified xsi:type="dcterms:W3CDTF">2019-11-11T16:02:23Z</dcterms:modified>
</cp:coreProperties>
</file>